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6.jpg" ContentType="image/png"/>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60" r:id="rId2"/>
    <p:sldId id="264" r:id="rId3"/>
    <p:sldId id="265" r:id="rId4"/>
    <p:sldId id="302" r:id="rId5"/>
    <p:sldId id="303" r:id="rId6"/>
    <p:sldId id="304" r:id="rId7"/>
    <p:sldId id="300" r:id="rId8"/>
    <p:sldId id="301" r:id="rId9"/>
    <p:sldId id="305" r:id="rId10"/>
    <p:sldId id="259" r:id="rId11"/>
    <p:sldId id="306" r:id="rId12"/>
    <p:sldId id="258" r:id="rId13"/>
    <p:sldId id="256"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4E5"/>
    <a:srgbClr val="C4C2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79" d="100"/>
          <a:sy n="79" d="100"/>
        </p:scale>
        <p:origin x="82"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8714C2-EA2B-4D27-96B9-5FC51A3FB0FC}" type="datetimeFigureOut">
              <a:rPr lang="en-IN" smtClean="0"/>
              <a:t>06-04-2020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4F51CA-C9AC-47C8-966A-951C1CBD10A7}" type="slidenum">
              <a:rPr lang="en-IN" smtClean="0"/>
              <a:t>‹#›</a:t>
            </a:fld>
            <a:endParaRPr lang="en-IN"/>
          </a:p>
        </p:txBody>
      </p:sp>
    </p:spTree>
    <p:extLst>
      <p:ext uri="{BB962C8B-B14F-4D97-AF65-F5344CB8AC3E}">
        <p14:creationId xmlns:p14="http://schemas.microsoft.com/office/powerpoint/2010/main" val="467661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682664-B788-4DDF-A281-906C6E4677D0}"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595477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682664-B788-4DDF-A281-906C6E4677D0}"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484848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28C410-6702-47B0-867E-D6D175D162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896D7FC0-7245-4772-84EC-2B1A6A262D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BB6243A5-B4CD-469C-B22D-101BF2B09D7E}"/>
              </a:ext>
            </a:extLst>
          </p:cNvPr>
          <p:cNvSpPr>
            <a:spLocks noGrp="1"/>
          </p:cNvSpPr>
          <p:nvPr>
            <p:ph type="dt" sz="half" idx="10"/>
          </p:nvPr>
        </p:nvSpPr>
        <p:spPr/>
        <p:txBody>
          <a:bodyPr/>
          <a:lstStyle/>
          <a:p>
            <a:fld id="{12C41E11-8FA4-4B7D-95BC-F99AD8C7FA15}" type="datetimeFigureOut">
              <a:rPr lang="en-IN" smtClean="0"/>
              <a:t>06-04-2020</a:t>
            </a:fld>
            <a:endParaRPr lang="en-IN"/>
          </a:p>
        </p:txBody>
      </p:sp>
      <p:sp>
        <p:nvSpPr>
          <p:cNvPr id="5" name="Footer Placeholder 4">
            <a:extLst>
              <a:ext uri="{FF2B5EF4-FFF2-40B4-BE49-F238E27FC236}">
                <a16:creationId xmlns:a16="http://schemas.microsoft.com/office/drawing/2014/main" xmlns="" id="{80B55AFA-6A43-43F8-A3B1-205690A9C9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5DB0DE3-3A70-4425-BEDF-50F4B8938ACD}"/>
              </a:ext>
            </a:extLst>
          </p:cNvPr>
          <p:cNvSpPr>
            <a:spLocks noGrp="1"/>
          </p:cNvSpPr>
          <p:nvPr>
            <p:ph type="sldNum" sz="quarter" idx="12"/>
          </p:nvPr>
        </p:nvSpPr>
        <p:spPr/>
        <p:txBody>
          <a:bodyPr/>
          <a:lstStyle/>
          <a:p>
            <a:fld id="{A1707100-C858-4762-9AE3-329A94647E3B}" type="slidenum">
              <a:rPr lang="en-IN" smtClean="0"/>
              <a:t>‹#›</a:t>
            </a:fld>
            <a:endParaRPr lang="en-IN"/>
          </a:p>
        </p:txBody>
      </p:sp>
    </p:spTree>
    <p:extLst>
      <p:ext uri="{BB962C8B-B14F-4D97-AF65-F5344CB8AC3E}">
        <p14:creationId xmlns:p14="http://schemas.microsoft.com/office/powerpoint/2010/main" val="3317000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C2CA09-E54C-4C5C-AA70-7C684FAA868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31E03E90-47E8-4E48-A249-FAE2D6D75E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0412EC20-5C55-4A2D-A371-6F0D4CCEDFDB}"/>
              </a:ext>
            </a:extLst>
          </p:cNvPr>
          <p:cNvSpPr>
            <a:spLocks noGrp="1"/>
          </p:cNvSpPr>
          <p:nvPr>
            <p:ph type="dt" sz="half" idx="10"/>
          </p:nvPr>
        </p:nvSpPr>
        <p:spPr/>
        <p:txBody>
          <a:bodyPr/>
          <a:lstStyle/>
          <a:p>
            <a:fld id="{12C41E11-8FA4-4B7D-95BC-F99AD8C7FA15}" type="datetimeFigureOut">
              <a:rPr lang="en-IN" smtClean="0"/>
              <a:t>06-04-2020</a:t>
            </a:fld>
            <a:endParaRPr lang="en-IN"/>
          </a:p>
        </p:txBody>
      </p:sp>
      <p:sp>
        <p:nvSpPr>
          <p:cNvPr id="5" name="Footer Placeholder 4">
            <a:extLst>
              <a:ext uri="{FF2B5EF4-FFF2-40B4-BE49-F238E27FC236}">
                <a16:creationId xmlns:a16="http://schemas.microsoft.com/office/drawing/2014/main" xmlns="" id="{559C72F0-42A2-4A3B-BD76-A50ED367199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5FE738E-88F2-4A98-A8AD-3DEEAEE5B953}"/>
              </a:ext>
            </a:extLst>
          </p:cNvPr>
          <p:cNvSpPr>
            <a:spLocks noGrp="1"/>
          </p:cNvSpPr>
          <p:nvPr>
            <p:ph type="sldNum" sz="quarter" idx="12"/>
          </p:nvPr>
        </p:nvSpPr>
        <p:spPr/>
        <p:txBody>
          <a:bodyPr/>
          <a:lstStyle/>
          <a:p>
            <a:fld id="{A1707100-C858-4762-9AE3-329A94647E3B}" type="slidenum">
              <a:rPr lang="en-IN" smtClean="0"/>
              <a:t>‹#›</a:t>
            </a:fld>
            <a:endParaRPr lang="en-IN"/>
          </a:p>
        </p:txBody>
      </p:sp>
    </p:spTree>
    <p:extLst>
      <p:ext uri="{BB962C8B-B14F-4D97-AF65-F5344CB8AC3E}">
        <p14:creationId xmlns:p14="http://schemas.microsoft.com/office/powerpoint/2010/main" val="192779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AD41555-6FEB-4C34-BB2C-B715F4B9C4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6903B74F-6503-4CEF-935B-550174625C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848B3F45-BB0C-4611-827A-8F011E68078E}"/>
              </a:ext>
            </a:extLst>
          </p:cNvPr>
          <p:cNvSpPr>
            <a:spLocks noGrp="1"/>
          </p:cNvSpPr>
          <p:nvPr>
            <p:ph type="dt" sz="half" idx="10"/>
          </p:nvPr>
        </p:nvSpPr>
        <p:spPr/>
        <p:txBody>
          <a:bodyPr/>
          <a:lstStyle/>
          <a:p>
            <a:fld id="{12C41E11-8FA4-4B7D-95BC-F99AD8C7FA15}" type="datetimeFigureOut">
              <a:rPr lang="en-IN" smtClean="0"/>
              <a:t>06-04-2020</a:t>
            </a:fld>
            <a:endParaRPr lang="en-IN"/>
          </a:p>
        </p:txBody>
      </p:sp>
      <p:sp>
        <p:nvSpPr>
          <p:cNvPr id="5" name="Footer Placeholder 4">
            <a:extLst>
              <a:ext uri="{FF2B5EF4-FFF2-40B4-BE49-F238E27FC236}">
                <a16:creationId xmlns:a16="http://schemas.microsoft.com/office/drawing/2014/main" xmlns="" id="{04B3C6A2-FC9A-4828-A31A-7280A23C06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97EF86E-25EE-4337-9A14-DADF0C90BE84}"/>
              </a:ext>
            </a:extLst>
          </p:cNvPr>
          <p:cNvSpPr>
            <a:spLocks noGrp="1"/>
          </p:cNvSpPr>
          <p:nvPr>
            <p:ph type="sldNum" sz="quarter" idx="12"/>
          </p:nvPr>
        </p:nvSpPr>
        <p:spPr/>
        <p:txBody>
          <a:bodyPr/>
          <a:lstStyle/>
          <a:p>
            <a:fld id="{A1707100-C858-4762-9AE3-329A94647E3B}" type="slidenum">
              <a:rPr lang="en-IN" smtClean="0"/>
              <a:t>‹#›</a:t>
            </a:fld>
            <a:endParaRPr lang="en-IN"/>
          </a:p>
        </p:txBody>
      </p:sp>
    </p:spTree>
    <p:extLst>
      <p:ext uri="{BB962C8B-B14F-4D97-AF65-F5344CB8AC3E}">
        <p14:creationId xmlns:p14="http://schemas.microsoft.com/office/powerpoint/2010/main" val="23967616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7669840-CC8D-4203-84F6-DD7EFF7A8D3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E6C3BA5-9227-495D-997C-1A614FCC8D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6331055-5256-4FA5-BEE6-D17EAF5AFC7A}"/>
              </a:ext>
            </a:extLst>
          </p:cNvPr>
          <p:cNvSpPr>
            <a:spLocks noGrp="1"/>
          </p:cNvSpPr>
          <p:nvPr>
            <p:ph type="dt" sz="half" idx="10"/>
          </p:nvPr>
        </p:nvSpPr>
        <p:spPr/>
        <p:txBody>
          <a:bodyPr/>
          <a:lstStyle/>
          <a:p>
            <a:fld id="{12C41E11-8FA4-4B7D-95BC-F99AD8C7FA15}" type="datetimeFigureOut">
              <a:rPr lang="en-IN" smtClean="0"/>
              <a:t>06-04-2020</a:t>
            </a:fld>
            <a:endParaRPr lang="en-IN"/>
          </a:p>
        </p:txBody>
      </p:sp>
      <p:sp>
        <p:nvSpPr>
          <p:cNvPr id="5" name="Footer Placeholder 4">
            <a:extLst>
              <a:ext uri="{FF2B5EF4-FFF2-40B4-BE49-F238E27FC236}">
                <a16:creationId xmlns:a16="http://schemas.microsoft.com/office/drawing/2014/main" xmlns="" id="{ADD7D994-7073-406D-A570-87DB473BE8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34651AD-67D5-4BB6-AA58-A8746969634E}"/>
              </a:ext>
            </a:extLst>
          </p:cNvPr>
          <p:cNvSpPr>
            <a:spLocks noGrp="1"/>
          </p:cNvSpPr>
          <p:nvPr>
            <p:ph type="sldNum" sz="quarter" idx="12"/>
          </p:nvPr>
        </p:nvSpPr>
        <p:spPr/>
        <p:txBody>
          <a:bodyPr/>
          <a:lstStyle/>
          <a:p>
            <a:fld id="{A1707100-C858-4762-9AE3-329A94647E3B}" type="slidenum">
              <a:rPr lang="en-IN" smtClean="0"/>
              <a:t>‹#›</a:t>
            </a:fld>
            <a:endParaRPr lang="en-IN"/>
          </a:p>
        </p:txBody>
      </p:sp>
    </p:spTree>
    <p:extLst>
      <p:ext uri="{BB962C8B-B14F-4D97-AF65-F5344CB8AC3E}">
        <p14:creationId xmlns:p14="http://schemas.microsoft.com/office/powerpoint/2010/main" val="2266467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74315E-4058-45AE-B67C-DB78F82983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7AC7E9FC-77DF-469C-8D2D-C89E02DCBF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94CEB506-F5B1-4BD2-B0D2-C4FCE6D7DA2B}"/>
              </a:ext>
            </a:extLst>
          </p:cNvPr>
          <p:cNvSpPr>
            <a:spLocks noGrp="1"/>
          </p:cNvSpPr>
          <p:nvPr>
            <p:ph type="dt" sz="half" idx="10"/>
          </p:nvPr>
        </p:nvSpPr>
        <p:spPr/>
        <p:txBody>
          <a:bodyPr/>
          <a:lstStyle/>
          <a:p>
            <a:fld id="{12C41E11-8FA4-4B7D-95BC-F99AD8C7FA15}" type="datetimeFigureOut">
              <a:rPr lang="en-IN" smtClean="0"/>
              <a:t>06-04-2020</a:t>
            </a:fld>
            <a:endParaRPr lang="en-IN"/>
          </a:p>
        </p:txBody>
      </p:sp>
      <p:sp>
        <p:nvSpPr>
          <p:cNvPr id="5" name="Footer Placeholder 4">
            <a:extLst>
              <a:ext uri="{FF2B5EF4-FFF2-40B4-BE49-F238E27FC236}">
                <a16:creationId xmlns:a16="http://schemas.microsoft.com/office/drawing/2014/main" xmlns="" id="{D8B9B46B-641D-49EE-ACF0-E7244F99AF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62D8D80C-3524-4B38-9574-72F0C24EB027}"/>
              </a:ext>
            </a:extLst>
          </p:cNvPr>
          <p:cNvSpPr>
            <a:spLocks noGrp="1"/>
          </p:cNvSpPr>
          <p:nvPr>
            <p:ph type="sldNum" sz="quarter" idx="12"/>
          </p:nvPr>
        </p:nvSpPr>
        <p:spPr/>
        <p:txBody>
          <a:bodyPr/>
          <a:lstStyle/>
          <a:p>
            <a:fld id="{A1707100-C858-4762-9AE3-329A94647E3B}" type="slidenum">
              <a:rPr lang="en-IN" smtClean="0"/>
              <a:t>‹#›</a:t>
            </a:fld>
            <a:endParaRPr lang="en-IN"/>
          </a:p>
        </p:txBody>
      </p:sp>
    </p:spTree>
    <p:extLst>
      <p:ext uri="{BB962C8B-B14F-4D97-AF65-F5344CB8AC3E}">
        <p14:creationId xmlns:p14="http://schemas.microsoft.com/office/powerpoint/2010/main" val="20098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FEF0B4-0429-4221-BC2A-B6DB461ABE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B72F420B-FBC9-43C1-96B4-F6CBF2FDA1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93923C11-BE13-43EB-B2F7-55232EB050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5A0CBE53-9D51-47E6-86FD-11DF8EA0E44E}"/>
              </a:ext>
            </a:extLst>
          </p:cNvPr>
          <p:cNvSpPr>
            <a:spLocks noGrp="1"/>
          </p:cNvSpPr>
          <p:nvPr>
            <p:ph type="dt" sz="half" idx="10"/>
          </p:nvPr>
        </p:nvSpPr>
        <p:spPr/>
        <p:txBody>
          <a:bodyPr/>
          <a:lstStyle/>
          <a:p>
            <a:fld id="{12C41E11-8FA4-4B7D-95BC-F99AD8C7FA15}" type="datetimeFigureOut">
              <a:rPr lang="en-IN" smtClean="0"/>
              <a:t>06-04-2020</a:t>
            </a:fld>
            <a:endParaRPr lang="en-IN"/>
          </a:p>
        </p:txBody>
      </p:sp>
      <p:sp>
        <p:nvSpPr>
          <p:cNvPr id="6" name="Footer Placeholder 5">
            <a:extLst>
              <a:ext uri="{FF2B5EF4-FFF2-40B4-BE49-F238E27FC236}">
                <a16:creationId xmlns:a16="http://schemas.microsoft.com/office/drawing/2014/main" xmlns="" id="{7F13C520-316E-4F2D-B15A-743FAAF924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FC6F6863-0C5C-480B-A276-8A45B7CB2EC7}"/>
              </a:ext>
            </a:extLst>
          </p:cNvPr>
          <p:cNvSpPr>
            <a:spLocks noGrp="1"/>
          </p:cNvSpPr>
          <p:nvPr>
            <p:ph type="sldNum" sz="quarter" idx="12"/>
          </p:nvPr>
        </p:nvSpPr>
        <p:spPr/>
        <p:txBody>
          <a:bodyPr/>
          <a:lstStyle/>
          <a:p>
            <a:fld id="{A1707100-C858-4762-9AE3-329A94647E3B}" type="slidenum">
              <a:rPr lang="en-IN" smtClean="0"/>
              <a:t>‹#›</a:t>
            </a:fld>
            <a:endParaRPr lang="en-IN"/>
          </a:p>
        </p:txBody>
      </p:sp>
    </p:spTree>
    <p:extLst>
      <p:ext uri="{BB962C8B-B14F-4D97-AF65-F5344CB8AC3E}">
        <p14:creationId xmlns:p14="http://schemas.microsoft.com/office/powerpoint/2010/main" val="27338999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95944C-0A17-4E34-A155-317B942EA03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230720FF-B9B4-40D5-AA7B-C49AA54A9C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D453040B-3C54-49C4-9397-B0C72A7835C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EA5F7FB6-E8CB-4C60-B127-C0DE5720BC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6AD8F3E7-87E7-4297-80FE-8A0A9E02B3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FEBB7C49-5BE7-4B34-AA0F-179CFF04FBFC}"/>
              </a:ext>
            </a:extLst>
          </p:cNvPr>
          <p:cNvSpPr>
            <a:spLocks noGrp="1"/>
          </p:cNvSpPr>
          <p:nvPr>
            <p:ph type="dt" sz="half" idx="10"/>
          </p:nvPr>
        </p:nvSpPr>
        <p:spPr/>
        <p:txBody>
          <a:bodyPr/>
          <a:lstStyle/>
          <a:p>
            <a:fld id="{12C41E11-8FA4-4B7D-95BC-F99AD8C7FA15}" type="datetimeFigureOut">
              <a:rPr lang="en-IN" smtClean="0"/>
              <a:t>06-04-2020</a:t>
            </a:fld>
            <a:endParaRPr lang="en-IN"/>
          </a:p>
        </p:txBody>
      </p:sp>
      <p:sp>
        <p:nvSpPr>
          <p:cNvPr id="8" name="Footer Placeholder 7">
            <a:extLst>
              <a:ext uri="{FF2B5EF4-FFF2-40B4-BE49-F238E27FC236}">
                <a16:creationId xmlns:a16="http://schemas.microsoft.com/office/drawing/2014/main" xmlns="" id="{17B68FD9-6197-4A8B-B12A-C1B6F5DC969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B81B2C9C-EF7D-4CF4-BF18-F6A2BEDA4486}"/>
              </a:ext>
            </a:extLst>
          </p:cNvPr>
          <p:cNvSpPr>
            <a:spLocks noGrp="1"/>
          </p:cNvSpPr>
          <p:nvPr>
            <p:ph type="sldNum" sz="quarter" idx="12"/>
          </p:nvPr>
        </p:nvSpPr>
        <p:spPr/>
        <p:txBody>
          <a:bodyPr/>
          <a:lstStyle/>
          <a:p>
            <a:fld id="{A1707100-C858-4762-9AE3-329A94647E3B}" type="slidenum">
              <a:rPr lang="en-IN" smtClean="0"/>
              <a:t>‹#›</a:t>
            </a:fld>
            <a:endParaRPr lang="en-IN"/>
          </a:p>
        </p:txBody>
      </p:sp>
    </p:spTree>
    <p:extLst>
      <p:ext uri="{BB962C8B-B14F-4D97-AF65-F5344CB8AC3E}">
        <p14:creationId xmlns:p14="http://schemas.microsoft.com/office/powerpoint/2010/main" val="16473222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545E05-B556-41CF-9B6C-009E7DE9FE1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C54E829C-15CC-4441-A8DC-B875AE191CB2}"/>
              </a:ext>
            </a:extLst>
          </p:cNvPr>
          <p:cNvSpPr>
            <a:spLocks noGrp="1"/>
          </p:cNvSpPr>
          <p:nvPr>
            <p:ph type="dt" sz="half" idx="10"/>
          </p:nvPr>
        </p:nvSpPr>
        <p:spPr/>
        <p:txBody>
          <a:bodyPr/>
          <a:lstStyle/>
          <a:p>
            <a:fld id="{12C41E11-8FA4-4B7D-95BC-F99AD8C7FA15}" type="datetimeFigureOut">
              <a:rPr lang="en-IN" smtClean="0"/>
              <a:t>06-04-2020</a:t>
            </a:fld>
            <a:endParaRPr lang="en-IN"/>
          </a:p>
        </p:txBody>
      </p:sp>
      <p:sp>
        <p:nvSpPr>
          <p:cNvPr id="4" name="Footer Placeholder 3">
            <a:extLst>
              <a:ext uri="{FF2B5EF4-FFF2-40B4-BE49-F238E27FC236}">
                <a16:creationId xmlns:a16="http://schemas.microsoft.com/office/drawing/2014/main" xmlns="" id="{B294DE6E-FA21-41A8-AC40-CA6B895D04A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D302E472-20AD-42A9-B7B9-A917C8AFDD1F}"/>
              </a:ext>
            </a:extLst>
          </p:cNvPr>
          <p:cNvSpPr>
            <a:spLocks noGrp="1"/>
          </p:cNvSpPr>
          <p:nvPr>
            <p:ph type="sldNum" sz="quarter" idx="12"/>
          </p:nvPr>
        </p:nvSpPr>
        <p:spPr/>
        <p:txBody>
          <a:bodyPr/>
          <a:lstStyle/>
          <a:p>
            <a:fld id="{A1707100-C858-4762-9AE3-329A94647E3B}" type="slidenum">
              <a:rPr lang="en-IN" smtClean="0"/>
              <a:t>‹#›</a:t>
            </a:fld>
            <a:endParaRPr lang="en-IN"/>
          </a:p>
        </p:txBody>
      </p:sp>
    </p:spTree>
    <p:extLst>
      <p:ext uri="{BB962C8B-B14F-4D97-AF65-F5344CB8AC3E}">
        <p14:creationId xmlns:p14="http://schemas.microsoft.com/office/powerpoint/2010/main" val="41703053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9431BB7-3A29-49A5-A2F0-49DDDF385FDF}"/>
              </a:ext>
            </a:extLst>
          </p:cNvPr>
          <p:cNvSpPr>
            <a:spLocks noGrp="1"/>
          </p:cNvSpPr>
          <p:nvPr>
            <p:ph type="dt" sz="half" idx="10"/>
          </p:nvPr>
        </p:nvSpPr>
        <p:spPr/>
        <p:txBody>
          <a:bodyPr/>
          <a:lstStyle/>
          <a:p>
            <a:fld id="{12C41E11-8FA4-4B7D-95BC-F99AD8C7FA15}" type="datetimeFigureOut">
              <a:rPr lang="en-IN" smtClean="0"/>
              <a:t>06-04-2020</a:t>
            </a:fld>
            <a:endParaRPr lang="en-IN"/>
          </a:p>
        </p:txBody>
      </p:sp>
      <p:sp>
        <p:nvSpPr>
          <p:cNvPr id="3" name="Footer Placeholder 2">
            <a:extLst>
              <a:ext uri="{FF2B5EF4-FFF2-40B4-BE49-F238E27FC236}">
                <a16:creationId xmlns:a16="http://schemas.microsoft.com/office/drawing/2014/main" xmlns="" id="{E4468F05-CADB-453F-939C-AE1F0B57641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DBDCBF94-FEA7-4303-985A-6AC6A4F548B4}"/>
              </a:ext>
            </a:extLst>
          </p:cNvPr>
          <p:cNvSpPr>
            <a:spLocks noGrp="1"/>
          </p:cNvSpPr>
          <p:nvPr>
            <p:ph type="sldNum" sz="quarter" idx="12"/>
          </p:nvPr>
        </p:nvSpPr>
        <p:spPr/>
        <p:txBody>
          <a:bodyPr/>
          <a:lstStyle/>
          <a:p>
            <a:fld id="{A1707100-C858-4762-9AE3-329A94647E3B}" type="slidenum">
              <a:rPr lang="en-IN" smtClean="0"/>
              <a:t>‹#›</a:t>
            </a:fld>
            <a:endParaRPr lang="en-IN"/>
          </a:p>
        </p:txBody>
      </p:sp>
    </p:spTree>
    <p:extLst>
      <p:ext uri="{BB962C8B-B14F-4D97-AF65-F5344CB8AC3E}">
        <p14:creationId xmlns:p14="http://schemas.microsoft.com/office/powerpoint/2010/main" val="2661710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87E4D7-6216-465D-9772-7946B68629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80289B62-3BDA-49FA-9872-AB84FBC5D2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E339A435-3429-4F61-9A02-08B4F383F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B7E7B97-372F-4131-BA86-9AC1A8BD133E}"/>
              </a:ext>
            </a:extLst>
          </p:cNvPr>
          <p:cNvSpPr>
            <a:spLocks noGrp="1"/>
          </p:cNvSpPr>
          <p:nvPr>
            <p:ph type="dt" sz="half" idx="10"/>
          </p:nvPr>
        </p:nvSpPr>
        <p:spPr/>
        <p:txBody>
          <a:bodyPr/>
          <a:lstStyle/>
          <a:p>
            <a:fld id="{12C41E11-8FA4-4B7D-95BC-F99AD8C7FA15}" type="datetimeFigureOut">
              <a:rPr lang="en-IN" smtClean="0"/>
              <a:t>06-04-2020</a:t>
            </a:fld>
            <a:endParaRPr lang="en-IN"/>
          </a:p>
        </p:txBody>
      </p:sp>
      <p:sp>
        <p:nvSpPr>
          <p:cNvPr id="6" name="Footer Placeholder 5">
            <a:extLst>
              <a:ext uri="{FF2B5EF4-FFF2-40B4-BE49-F238E27FC236}">
                <a16:creationId xmlns:a16="http://schemas.microsoft.com/office/drawing/2014/main" xmlns="" id="{E16EEE43-1550-4330-BA6D-4EF5A2773C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8AB09FFC-4505-49B2-8A4B-BC111A64D986}"/>
              </a:ext>
            </a:extLst>
          </p:cNvPr>
          <p:cNvSpPr>
            <a:spLocks noGrp="1"/>
          </p:cNvSpPr>
          <p:nvPr>
            <p:ph type="sldNum" sz="quarter" idx="12"/>
          </p:nvPr>
        </p:nvSpPr>
        <p:spPr/>
        <p:txBody>
          <a:bodyPr/>
          <a:lstStyle/>
          <a:p>
            <a:fld id="{A1707100-C858-4762-9AE3-329A94647E3B}" type="slidenum">
              <a:rPr lang="en-IN" smtClean="0"/>
              <a:t>‹#›</a:t>
            </a:fld>
            <a:endParaRPr lang="en-IN"/>
          </a:p>
        </p:txBody>
      </p:sp>
    </p:spTree>
    <p:extLst>
      <p:ext uri="{BB962C8B-B14F-4D97-AF65-F5344CB8AC3E}">
        <p14:creationId xmlns:p14="http://schemas.microsoft.com/office/powerpoint/2010/main" val="24093031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728B29-D75A-48F9-9433-5911AE8A48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65F414A7-8783-4078-B6B7-3C07D7ADDA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D50C679E-2094-4066-870C-E5ADF0FB43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70C75233-6244-4B63-A4E4-6B75D817E2BA}"/>
              </a:ext>
            </a:extLst>
          </p:cNvPr>
          <p:cNvSpPr>
            <a:spLocks noGrp="1"/>
          </p:cNvSpPr>
          <p:nvPr>
            <p:ph type="dt" sz="half" idx="10"/>
          </p:nvPr>
        </p:nvSpPr>
        <p:spPr/>
        <p:txBody>
          <a:bodyPr/>
          <a:lstStyle/>
          <a:p>
            <a:fld id="{12C41E11-8FA4-4B7D-95BC-F99AD8C7FA15}" type="datetimeFigureOut">
              <a:rPr lang="en-IN" smtClean="0"/>
              <a:t>06-04-2020</a:t>
            </a:fld>
            <a:endParaRPr lang="en-IN"/>
          </a:p>
        </p:txBody>
      </p:sp>
      <p:sp>
        <p:nvSpPr>
          <p:cNvPr id="6" name="Footer Placeholder 5">
            <a:extLst>
              <a:ext uri="{FF2B5EF4-FFF2-40B4-BE49-F238E27FC236}">
                <a16:creationId xmlns:a16="http://schemas.microsoft.com/office/drawing/2014/main" xmlns="" id="{0416D716-E1D2-42F3-B6ED-6082A941B1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39169B67-8916-4AFA-B4D1-33D77659BE94}"/>
              </a:ext>
            </a:extLst>
          </p:cNvPr>
          <p:cNvSpPr>
            <a:spLocks noGrp="1"/>
          </p:cNvSpPr>
          <p:nvPr>
            <p:ph type="sldNum" sz="quarter" idx="12"/>
          </p:nvPr>
        </p:nvSpPr>
        <p:spPr/>
        <p:txBody>
          <a:bodyPr/>
          <a:lstStyle/>
          <a:p>
            <a:fld id="{A1707100-C858-4762-9AE3-329A94647E3B}" type="slidenum">
              <a:rPr lang="en-IN" smtClean="0"/>
              <a:t>‹#›</a:t>
            </a:fld>
            <a:endParaRPr lang="en-IN"/>
          </a:p>
        </p:txBody>
      </p:sp>
    </p:spTree>
    <p:extLst>
      <p:ext uri="{BB962C8B-B14F-4D97-AF65-F5344CB8AC3E}">
        <p14:creationId xmlns:p14="http://schemas.microsoft.com/office/powerpoint/2010/main" val="1051198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AF635BE-8CEF-4DB6-9689-2449D8D44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6161648C-8C31-4B28-867E-CEABB50981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2BA5EDE1-CC85-4AEC-AA97-ED93DE2A01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C41E11-8FA4-4B7D-95BC-F99AD8C7FA15}" type="datetimeFigureOut">
              <a:rPr lang="en-IN" smtClean="0"/>
              <a:t>06-04-2020</a:t>
            </a:fld>
            <a:endParaRPr lang="en-IN"/>
          </a:p>
        </p:txBody>
      </p:sp>
      <p:sp>
        <p:nvSpPr>
          <p:cNvPr id="5" name="Footer Placeholder 4">
            <a:extLst>
              <a:ext uri="{FF2B5EF4-FFF2-40B4-BE49-F238E27FC236}">
                <a16:creationId xmlns:a16="http://schemas.microsoft.com/office/drawing/2014/main" xmlns="" id="{FAC7A658-BD76-48E4-A450-81D6C7444D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73EDC6A5-2A5B-4B62-B781-FABED266BF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707100-C858-4762-9AE3-329A94647E3B}" type="slidenum">
              <a:rPr lang="en-IN" smtClean="0"/>
              <a:t>‹#›</a:t>
            </a:fld>
            <a:endParaRPr lang="en-IN"/>
          </a:p>
        </p:txBody>
      </p:sp>
    </p:spTree>
    <p:extLst>
      <p:ext uri="{BB962C8B-B14F-4D97-AF65-F5344CB8AC3E}">
        <p14:creationId xmlns:p14="http://schemas.microsoft.com/office/powerpoint/2010/main" val="2495748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hyperlink" Target="https://www.flickr.com/photos/vuhung/14565350736/" TargetMode="External"/><Relationship Id="rId2" Type="http://schemas.openxmlformats.org/officeDocument/2006/relationships/image" Target="../media/image8.jp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7583BD-7CB8-4374-A0DE-2409045D361B}"/>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xmlns="" id="{6C094624-97D3-447B-A38B-0B50A4C208B0}"/>
              </a:ext>
            </a:extLst>
          </p:cNvPr>
          <p:cNvSpPr>
            <a:spLocks noGrp="1"/>
          </p:cNvSpPr>
          <p:nvPr>
            <p:ph type="subTitle" idx="1"/>
          </p:nvPr>
        </p:nvSpPr>
        <p:spPr/>
        <p:txBody>
          <a:bodyPr/>
          <a:lstStyle/>
          <a:p>
            <a:endParaRPr lang="en-IN" dirty="0"/>
          </a:p>
        </p:txBody>
      </p:sp>
      <p:pic>
        <p:nvPicPr>
          <p:cNvPr id="8" name="Picture 7">
            <a:extLst>
              <a:ext uri="{FF2B5EF4-FFF2-40B4-BE49-F238E27FC236}">
                <a16:creationId xmlns:a16="http://schemas.microsoft.com/office/drawing/2014/main" xmlns="" id="{E4224829-928F-48A5-9593-D0471E2BB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xmlns="" id="{7BDC4543-511D-429C-A69A-C48E5096CC6B}"/>
              </a:ext>
            </a:extLst>
          </p:cNvPr>
          <p:cNvSpPr txBox="1"/>
          <p:nvPr/>
        </p:nvSpPr>
        <p:spPr>
          <a:xfrm>
            <a:off x="114300" y="1225560"/>
            <a:ext cx="6386513" cy="3785652"/>
          </a:xfrm>
          <a:prstGeom prst="rect">
            <a:avLst/>
          </a:prstGeom>
          <a:noFill/>
        </p:spPr>
        <p:txBody>
          <a:bodyPr wrap="square" rtlCol="0">
            <a:spAutoFit/>
          </a:bodyPr>
          <a:lstStyle/>
          <a:p>
            <a:r>
              <a:rPr lang="en-IN" sz="4800" i="1" dirty="0">
                <a:solidFill>
                  <a:schemeClr val="bg1"/>
                </a:solidFill>
              </a:rPr>
              <a:t>Customer churn prediction in Telecom industry using Machine Learning algorithms in Python</a:t>
            </a:r>
          </a:p>
        </p:txBody>
      </p:sp>
    </p:spTree>
    <p:extLst>
      <p:ext uri="{BB962C8B-B14F-4D97-AF65-F5344CB8AC3E}">
        <p14:creationId xmlns:p14="http://schemas.microsoft.com/office/powerpoint/2010/main" val="4171231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7583BD-7CB8-4374-A0DE-2409045D361B}"/>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xmlns="" id="{6C094624-97D3-447B-A38B-0B50A4C208B0}"/>
              </a:ext>
            </a:extLst>
          </p:cNvPr>
          <p:cNvSpPr>
            <a:spLocks noGrp="1"/>
          </p:cNvSpPr>
          <p:nvPr>
            <p:ph type="subTitle" idx="1"/>
          </p:nvPr>
        </p:nvSpPr>
        <p:spPr/>
        <p:txBody>
          <a:bodyPr/>
          <a:lstStyle/>
          <a:p>
            <a:endParaRPr lang="en-IN"/>
          </a:p>
        </p:txBody>
      </p:sp>
      <p:pic>
        <p:nvPicPr>
          <p:cNvPr id="6" name="Picture 5">
            <a:extLst>
              <a:ext uri="{FF2B5EF4-FFF2-40B4-BE49-F238E27FC236}">
                <a16:creationId xmlns:a16="http://schemas.microsoft.com/office/drawing/2014/main" xmlns="" id="{90584E91-4742-4DD3-A189-229DA47C05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xmlns="" id="{DB12AE0C-9895-477F-9262-23F0C6F56EC6}"/>
              </a:ext>
            </a:extLst>
          </p:cNvPr>
          <p:cNvSpPr txBox="1"/>
          <p:nvPr/>
        </p:nvSpPr>
        <p:spPr>
          <a:xfrm>
            <a:off x="3031068" y="291366"/>
            <a:ext cx="5599288" cy="830997"/>
          </a:xfrm>
          <a:prstGeom prst="rect">
            <a:avLst/>
          </a:prstGeom>
          <a:noFill/>
        </p:spPr>
        <p:txBody>
          <a:bodyPr wrap="square" rtlCol="0">
            <a:spAutoFit/>
          </a:bodyPr>
          <a:lstStyle/>
          <a:p>
            <a:pPr algn="ctr"/>
            <a:r>
              <a:rPr lang="en-IN" sz="4800" u="sng" dirty="0">
                <a:solidFill>
                  <a:schemeClr val="bg1"/>
                </a:solidFill>
              </a:rPr>
              <a:t>Solutions</a:t>
            </a:r>
          </a:p>
        </p:txBody>
      </p:sp>
      <p:sp>
        <p:nvSpPr>
          <p:cNvPr id="10" name="TextBox 9">
            <a:extLst>
              <a:ext uri="{FF2B5EF4-FFF2-40B4-BE49-F238E27FC236}">
                <a16:creationId xmlns:a16="http://schemas.microsoft.com/office/drawing/2014/main" xmlns="" id="{3328CF45-8A07-4BED-917E-ABBA22D56A4C}"/>
              </a:ext>
            </a:extLst>
          </p:cNvPr>
          <p:cNvSpPr txBox="1"/>
          <p:nvPr/>
        </p:nvSpPr>
        <p:spPr>
          <a:xfrm>
            <a:off x="496710" y="1693333"/>
            <a:ext cx="10927643" cy="1477328"/>
          </a:xfrm>
          <a:prstGeom prst="rect">
            <a:avLst/>
          </a:prstGeom>
          <a:solidFill>
            <a:schemeClr val="accent1">
              <a:lumMod val="50000"/>
              <a:alpha val="62000"/>
            </a:schemeClr>
          </a:solidFill>
        </p:spPr>
        <p:txBody>
          <a:bodyPr wrap="square" rtlCol="0">
            <a:spAutoFit/>
          </a:bodyPr>
          <a:lstStyle/>
          <a:p>
            <a:pPr marL="285750" lvl="0" indent="-285750">
              <a:buFont typeface="Arial" panose="020B0604020202020204" pitchFamily="34" charset="0"/>
              <a:buChar char="•"/>
            </a:pPr>
            <a:r>
              <a:rPr lang="en-IN" dirty="0">
                <a:solidFill>
                  <a:schemeClr val="bg1"/>
                </a:solidFill>
              </a:rPr>
              <a:t>85% of the customers of the Telecom operator are young people below the age of 60 , so the telecom operator should design bulk of its strategies and plans that will attract this particular segment. This may include providing incentives like reward points, budget friendly mobile internet packs, or entertainment packs (like sports or movies packs) at a lower rate which will pull the crowd.</a:t>
            </a:r>
          </a:p>
          <a:p>
            <a:pPr marL="285750" lvl="0" indent="-285750">
              <a:buFont typeface="Arial" panose="020B0604020202020204" pitchFamily="34" charset="0"/>
              <a:buChar char="•"/>
            </a:pPr>
            <a:endParaRPr lang="en-IN" dirty="0">
              <a:solidFill>
                <a:schemeClr val="bg1"/>
              </a:solidFill>
            </a:endParaRPr>
          </a:p>
        </p:txBody>
      </p:sp>
      <p:sp>
        <p:nvSpPr>
          <p:cNvPr id="13" name="TextBox 12">
            <a:extLst>
              <a:ext uri="{FF2B5EF4-FFF2-40B4-BE49-F238E27FC236}">
                <a16:creationId xmlns:a16="http://schemas.microsoft.com/office/drawing/2014/main" xmlns="" id="{67519CD1-049F-4BFD-A0E8-A1F01822346E}"/>
              </a:ext>
            </a:extLst>
          </p:cNvPr>
          <p:cNvSpPr txBox="1"/>
          <p:nvPr/>
        </p:nvSpPr>
        <p:spPr>
          <a:xfrm>
            <a:off x="496710" y="3429000"/>
            <a:ext cx="10837333" cy="1200329"/>
          </a:xfrm>
          <a:prstGeom prst="rect">
            <a:avLst/>
          </a:prstGeom>
          <a:solidFill>
            <a:schemeClr val="accent1">
              <a:lumMod val="50000"/>
              <a:alpha val="62000"/>
            </a:schemeClr>
          </a:solidFill>
        </p:spPr>
        <p:txBody>
          <a:bodyPr wrap="square" rtlCol="0">
            <a:spAutoFit/>
          </a:bodyPr>
          <a:lstStyle/>
          <a:p>
            <a:pPr marL="285750" lvl="0" indent="-285750">
              <a:buFont typeface="Arial" panose="020B0604020202020204" pitchFamily="34" charset="0"/>
              <a:buChar char="•"/>
            </a:pPr>
            <a:r>
              <a:rPr lang="en-IN" dirty="0">
                <a:solidFill>
                  <a:schemeClr val="bg1"/>
                </a:solidFill>
              </a:rPr>
              <a:t>The churn rate is high among people having no partners or dependencies as they are more prone to jump telecom operators. Now to retain customers off such category it is  important to provide offers that holds the interest of the operator like membership to fitness clubs , free diner passes, or membership at discounted rates to dating apps after a certain duration with the telecom operator.</a:t>
            </a:r>
          </a:p>
        </p:txBody>
      </p:sp>
      <p:sp>
        <p:nvSpPr>
          <p:cNvPr id="14" name="Rectangle 13">
            <a:extLst>
              <a:ext uri="{FF2B5EF4-FFF2-40B4-BE49-F238E27FC236}">
                <a16:creationId xmlns:a16="http://schemas.microsoft.com/office/drawing/2014/main" xmlns="" id="{8AE5F4A8-E160-4416-BFA7-A15400988C71}"/>
              </a:ext>
            </a:extLst>
          </p:cNvPr>
          <p:cNvSpPr/>
          <p:nvPr/>
        </p:nvSpPr>
        <p:spPr>
          <a:xfrm>
            <a:off x="496710" y="4887668"/>
            <a:ext cx="10927643" cy="923330"/>
          </a:xfrm>
          <a:prstGeom prst="rect">
            <a:avLst/>
          </a:prstGeom>
          <a:solidFill>
            <a:schemeClr val="accent1">
              <a:lumMod val="50000"/>
              <a:alpha val="62000"/>
            </a:schemeClr>
          </a:solidFill>
        </p:spPr>
        <p:txBody>
          <a:bodyPr wrap="square">
            <a:spAutoFit/>
          </a:bodyPr>
          <a:lstStyle/>
          <a:p>
            <a:pPr marL="285750" indent="-285750">
              <a:buFont typeface="Arial" panose="020B0604020202020204" pitchFamily="34" charset="0"/>
              <a:buChar char="•"/>
            </a:pPr>
            <a:r>
              <a:rPr lang="en-IN" dirty="0">
                <a:solidFill>
                  <a:schemeClr val="bg1"/>
                </a:solidFill>
              </a:rPr>
              <a:t>Phone services like call quality, network coverage needs to be improved as the purchasing power of the economy is increasing so is the impatience level. It is necessary to ensure that the basic requirements of the customers are fulfilled.</a:t>
            </a:r>
          </a:p>
        </p:txBody>
      </p:sp>
    </p:spTree>
    <p:extLst>
      <p:ext uri="{BB962C8B-B14F-4D97-AF65-F5344CB8AC3E}">
        <p14:creationId xmlns:p14="http://schemas.microsoft.com/office/powerpoint/2010/main" val="3288601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Scale>
                                      <p:cBhvr>
                                        <p:cTn id="7"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0"/>
                                        </p:tgtEl>
                                        <p:attrNameLst>
                                          <p:attrName>ppt_x</p:attrName>
                                          <p:attrName>ppt_y</p:attrName>
                                        </p:attrNameLst>
                                      </p:cBhvr>
                                    </p:animMotion>
                                    <p:animEffect transition="in" filter="fade">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Scale>
                                      <p:cBhvr>
                                        <p:cTn id="14"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13"/>
                                        </p:tgtEl>
                                        <p:attrNameLst>
                                          <p:attrName>ppt_x</p:attrName>
                                          <p:attrName>ppt_y</p:attrName>
                                        </p:attrNameLst>
                                      </p:cBhvr>
                                    </p:animMotion>
                                    <p:animEffect transition="in" filter="fade">
                                      <p:cBhvr>
                                        <p:cTn id="1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7583BD-7CB8-4374-A0DE-2409045D361B}"/>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xmlns="" id="{6C094624-97D3-447B-A38B-0B50A4C208B0}"/>
              </a:ext>
            </a:extLst>
          </p:cNvPr>
          <p:cNvSpPr>
            <a:spLocks noGrp="1"/>
          </p:cNvSpPr>
          <p:nvPr>
            <p:ph type="subTitle" idx="1"/>
          </p:nvPr>
        </p:nvSpPr>
        <p:spPr/>
        <p:txBody>
          <a:bodyPr/>
          <a:lstStyle/>
          <a:p>
            <a:endParaRPr lang="en-IN"/>
          </a:p>
        </p:txBody>
      </p:sp>
      <p:pic>
        <p:nvPicPr>
          <p:cNvPr id="7" name="Picture 6">
            <a:extLst>
              <a:ext uri="{FF2B5EF4-FFF2-40B4-BE49-F238E27FC236}">
                <a16:creationId xmlns:a16="http://schemas.microsoft.com/office/drawing/2014/main" xmlns="" id="{96061909-A102-4184-9ECE-A28CEC0958B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4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outerShdw blurRad="50800" dist="38100" dir="5400000" algn="t" rotWithShape="0">
              <a:prstClr val="black">
                <a:alpha val="39000"/>
              </a:prstClr>
            </a:outerShdw>
          </a:effectLst>
        </p:spPr>
      </p:pic>
      <p:sp>
        <p:nvSpPr>
          <p:cNvPr id="6" name="Title 2">
            <a:extLst>
              <a:ext uri="{FF2B5EF4-FFF2-40B4-BE49-F238E27FC236}">
                <a16:creationId xmlns:a16="http://schemas.microsoft.com/office/drawing/2014/main" xmlns="" id="{42284070-AE9D-4BC3-8F0C-AB6BE4A4CC33}"/>
              </a:ext>
            </a:extLst>
          </p:cNvPr>
          <p:cNvSpPr txBox="1">
            <a:spLocks/>
          </p:cNvSpPr>
          <p:nvPr/>
        </p:nvSpPr>
        <p:spPr>
          <a:xfrm>
            <a:off x="1889760" y="356008"/>
            <a:ext cx="8412480" cy="1244192"/>
          </a:xfrm>
          <a:prstGeom prst="rect">
            <a:avLst/>
          </a:prstGeom>
          <a:solidFill>
            <a:schemeClr val="accent1">
              <a:lumMod val="50000"/>
              <a:alpha val="68000"/>
            </a:schemeClr>
          </a:solid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fontAlgn="base">
              <a:lnSpc>
                <a:spcPct val="85000"/>
              </a:lnSpc>
              <a:spcAft>
                <a:spcPct val="0"/>
              </a:spcAft>
            </a:pPr>
            <a:r>
              <a:rPr lang="en-US" sz="3600" b="1" dirty="0">
                <a:solidFill>
                  <a:schemeClr val="bg1"/>
                </a:solidFill>
              </a:rPr>
              <a:t>Data Cleaning and Preparation for modeling</a:t>
            </a:r>
          </a:p>
        </p:txBody>
      </p:sp>
      <p:sp>
        <p:nvSpPr>
          <p:cNvPr id="9" name="Freeform 3">
            <a:extLst>
              <a:ext uri="{FF2B5EF4-FFF2-40B4-BE49-F238E27FC236}">
                <a16:creationId xmlns:a16="http://schemas.microsoft.com/office/drawing/2014/main" xmlns="" id="{F703C054-2203-4AED-88C7-5B92F7D5D369}"/>
              </a:ext>
            </a:extLst>
          </p:cNvPr>
          <p:cNvSpPr/>
          <p:nvPr/>
        </p:nvSpPr>
        <p:spPr>
          <a:xfrm>
            <a:off x="5064647" y="1832777"/>
            <a:ext cx="2860717" cy="867742"/>
          </a:xfrm>
          <a:custGeom>
            <a:avLst/>
            <a:gdLst>
              <a:gd name="connsiteX0" fmla="*/ 0 w 1334988"/>
              <a:gd name="connsiteY0" fmla="*/ 144627 h 867742"/>
              <a:gd name="connsiteX1" fmla="*/ 144627 w 1334988"/>
              <a:gd name="connsiteY1" fmla="*/ 0 h 867742"/>
              <a:gd name="connsiteX2" fmla="*/ 1190361 w 1334988"/>
              <a:gd name="connsiteY2" fmla="*/ 0 h 867742"/>
              <a:gd name="connsiteX3" fmla="*/ 1334988 w 1334988"/>
              <a:gd name="connsiteY3" fmla="*/ 144627 h 867742"/>
              <a:gd name="connsiteX4" fmla="*/ 1334988 w 1334988"/>
              <a:gd name="connsiteY4" fmla="*/ 723115 h 867742"/>
              <a:gd name="connsiteX5" fmla="*/ 1190361 w 1334988"/>
              <a:gd name="connsiteY5" fmla="*/ 867742 h 867742"/>
              <a:gd name="connsiteX6" fmla="*/ 144627 w 1334988"/>
              <a:gd name="connsiteY6" fmla="*/ 867742 h 867742"/>
              <a:gd name="connsiteX7" fmla="*/ 0 w 1334988"/>
              <a:gd name="connsiteY7" fmla="*/ 723115 h 867742"/>
              <a:gd name="connsiteX8" fmla="*/ 0 w 1334988"/>
              <a:gd name="connsiteY8" fmla="*/ 144627 h 86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4988" h="867742">
                <a:moveTo>
                  <a:pt x="0" y="144627"/>
                </a:moveTo>
                <a:cubicBezTo>
                  <a:pt x="0" y="64752"/>
                  <a:pt x="64752" y="0"/>
                  <a:pt x="144627" y="0"/>
                </a:cubicBezTo>
                <a:lnTo>
                  <a:pt x="1190361" y="0"/>
                </a:lnTo>
                <a:cubicBezTo>
                  <a:pt x="1270236" y="0"/>
                  <a:pt x="1334988" y="64752"/>
                  <a:pt x="1334988" y="144627"/>
                </a:cubicBezTo>
                <a:lnTo>
                  <a:pt x="1334988" y="723115"/>
                </a:lnTo>
                <a:cubicBezTo>
                  <a:pt x="1334988" y="802990"/>
                  <a:pt x="1270236" y="867742"/>
                  <a:pt x="1190361" y="867742"/>
                </a:cubicBezTo>
                <a:lnTo>
                  <a:pt x="144627" y="867742"/>
                </a:lnTo>
                <a:cubicBezTo>
                  <a:pt x="64752" y="867742"/>
                  <a:pt x="0" y="802990"/>
                  <a:pt x="0" y="723115"/>
                </a:cubicBezTo>
                <a:lnTo>
                  <a:pt x="0" y="1446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080" tIns="88080" rIns="88080" bIns="88080" numCol="1" spcCol="1270" anchor="ctr" anchorCtr="0">
            <a:noAutofit/>
          </a:bodyPr>
          <a:lstStyle/>
          <a:p>
            <a:pPr lvl="0" algn="ctr" defTabSz="533400">
              <a:lnSpc>
                <a:spcPct val="90000"/>
              </a:lnSpc>
              <a:spcBef>
                <a:spcPct val="0"/>
              </a:spcBef>
              <a:spcAft>
                <a:spcPct val="35000"/>
              </a:spcAft>
            </a:pPr>
            <a:r>
              <a:rPr lang="en-US" sz="2000" kern="1200" dirty="0"/>
              <a:t>1. Treat Outliers &amp; Missing Values</a:t>
            </a:r>
          </a:p>
        </p:txBody>
      </p:sp>
      <p:sp>
        <p:nvSpPr>
          <p:cNvPr id="10" name="Freeform 5">
            <a:extLst>
              <a:ext uri="{FF2B5EF4-FFF2-40B4-BE49-F238E27FC236}">
                <a16:creationId xmlns:a16="http://schemas.microsoft.com/office/drawing/2014/main" xmlns="" id="{48FAF035-9A41-419A-A816-F2F66CDE3103}"/>
              </a:ext>
            </a:extLst>
          </p:cNvPr>
          <p:cNvSpPr/>
          <p:nvPr/>
        </p:nvSpPr>
        <p:spPr>
          <a:xfrm>
            <a:off x="9141556" y="3236928"/>
            <a:ext cx="2677575" cy="867742"/>
          </a:xfrm>
          <a:custGeom>
            <a:avLst/>
            <a:gdLst>
              <a:gd name="connsiteX0" fmla="*/ 0 w 1334988"/>
              <a:gd name="connsiteY0" fmla="*/ 144627 h 867742"/>
              <a:gd name="connsiteX1" fmla="*/ 144627 w 1334988"/>
              <a:gd name="connsiteY1" fmla="*/ 0 h 867742"/>
              <a:gd name="connsiteX2" fmla="*/ 1190361 w 1334988"/>
              <a:gd name="connsiteY2" fmla="*/ 0 h 867742"/>
              <a:gd name="connsiteX3" fmla="*/ 1334988 w 1334988"/>
              <a:gd name="connsiteY3" fmla="*/ 144627 h 867742"/>
              <a:gd name="connsiteX4" fmla="*/ 1334988 w 1334988"/>
              <a:gd name="connsiteY4" fmla="*/ 723115 h 867742"/>
              <a:gd name="connsiteX5" fmla="*/ 1190361 w 1334988"/>
              <a:gd name="connsiteY5" fmla="*/ 867742 h 867742"/>
              <a:gd name="connsiteX6" fmla="*/ 144627 w 1334988"/>
              <a:gd name="connsiteY6" fmla="*/ 867742 h 867742"/>
              <a:gd name="connsiteX7" fmla="*/ 0 w 1334988"/>
              <a:gd name="connsiteY7" fmla="*/ 723115 h 867742"/>
              <a:gd name="connsiteX8" fmla="*/ 0 w 1334988"/>
              <a:gd name="connsiteY8" fmla="*/ 144627 h 86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4988" h="867742">
                <a:moveTo>
                  <a:pt x="0" y="144627"/>
                </a:moveTo>
                <a:cubicBezTo>
                  <a:pt x="0" y="64752"/>
                  <a:pt x="64752" y="0"/>
                  <a:pt x="144627" y="0"/>
                </a:cubicBezTo>
                <a:lnTo>
                  <a:pt x="1190361" y="0"/>
                </a:lnTo>
                <a:cubicBezTo>
                  <a:pt x="1270236" y="0"/>
                  <a:pt x="1334988" y="64752"/>
                  <a:pt x="1334988" y="144627"/>
                </a:cubicBezTo>
                <a:lnTo>
                  <a:pt x="1334988" y="723115"/>
                </a:lnTo>
                <a:cubicBezTo>
                  <a:pt x="1334988" y="802990"/>
                  <a:pt x="1270236" y="867742"/>
                  <a:pt x="1190361" y="867742"/>
                </a:cubicBezTo>
                <a:lnTo>
                  <a:pt x="144627" y="867742"/>
                </a:lnTo>
                <a:cubicBezTo>
                  <a:pt x="64752" y="867742"/>
                  <a:pt x="0" y="802990"/>
                  <a:pt x="0" y="723115"/>
                </a:cubicBezTo>
                <a:lnTo>
                  <a:pt x="0" y="1446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080" tIns="88080" rIns="88080" bIns="88080" numCol="1" spcCol="1270" anchor="ctr" anchorCtr="0">
            <a:noAutofit/>
          </a:bodyPr>
          <a:lstStyle/>
          <a:p>
            <a:pPr lvl="0" algn="ctr" defTabSz="533400">
              <a:lnSpc>
                <a:spcPct val="90000"/>
              </a:lnSpc>
              <a:spcBef>
                <a:spcPct val="0"/>
              </a:spcBef>
              <a:spcAft>
                <a:spcPct val="35000"/>
              </a:spcAft>
            </a:pPr>
            <a:r>
              <a:rPr lang="en-US" sz="2000" kern="1200" dirty="0"/>
              <a:t>2.Feature Engineering</a:t>
            </a:r>
          </a:p>
        </p:txBody>
      </p:sp>
      <p:sp>
        <p:nvSpPr>
          <p:cNvPr id="11" name="Freeform 7">
            <a:extLst>
              <a:ext uri="{FF2B5EF4-FFF2-40B4-BE49-F238E27FC236}">
                <a16:creationId xmlns:a16="http://schemas.microsoft.com/office/drawing/2014/main" xmlns="" id="{0ACBEB4C-B5F2-4EA6-8EEF-0353AEF32424}"/>
              </a:ext>
            </a:extLst>
          </p:cNvPr>
          <p:cNvSpPr/>
          <p:nvPr/>
        </p:nvSpPr>
        <p:spPr>
          <a:xfrm>
            <a:off x="8126440" y="5592236"/>
            <a:ext cx="2363196" cy="867742"/>
          </a:xfrm>
          <a:custGeom>
            <a:avLst/>
            <a:gdLst>
              <a:gd name="connsiteX0" fmla="*/ 0 w 1334988"/>
              <a:gd name="connsiteY0" fmla="*/ 144627 h 867742"/>
              <a:gd name="connsiteX1" fmla="*/ 144627 w 1334988"/>
              <a:gd name="connsiteY1" fmla="*/ 0 h 867742"/>
              <a:gd name="connsiteX2" fmla="*/ 1190361 w 1334988"/>
              <a:gd name="connsiteY2" fmla="*/ 0 h 867742"/>
              <a:gd name="connsiteX3" fmla="*/ 1334988 w 1334988"/>
              <a:gd name="connsiteY3" fmla="*/ 144627 h 867742"/>
              <a:gd name="connsiteX4" fmla="*/ 1334988 w 1334988"/>
              <a:gd name="connsiteY4" fmla="*/ 723115 h 867742"/>
              <a:gd name="connsiteX5" fmla="*/ 1190361 w 1334988"/>
              <a:gd name="connsiteY5" fmla="*/ 867742 h 867742"/>
              <a:gd name="connsiteX6" fmla="*/ 144627 w 1334988"/>
              <a:gd name="connsiteY6" fmla="*/ 867742 h 867742"/>
              <a:gd name="connsiteX7" fmla="*/ 0 w 1334988"/>
              <a:gd name="connsiteY7" fmla="*/ 723115 h 867742"/>
              <a:gd name="connsiteX8" fmla="*/ 0 w 1334988"/>
              <a:gd name="connsiteY8" fmla="*/ 144627 h 86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4988" h="867742">
                <a:moveTo>
                  <a:pt x="0" y="144627"/>
                </a:moveTo>
                <a:cubicBezTo>
                  <a:pt x="0" y="64752"/>
                  <a:pt x="64752" y="0"/>
                  <a:pt x="144627" y="0"/>
                </a:cubicBezTo>
                <a:lnTo>
                  <a:pt x="1190361" y="0"/>
                </a:lnTo>
                <a:cubicBezTo>
                  <a:pt x="1270236" y="0"/>
                  <a:pt x="1334988" y="64752"/>
                  <a:pt x="1334988" y="144627"/>
                </a:cubicBezTo>
                <a:lnTo>
                  <a:pt x="1334988" y="723115"/>
                </a:lnTo>
                <a:cubicBezTo>
                  <a:pt x="1334988" y="802990"/>
                  <a:pt x="1270236" y="867742"/>
                  <a:pt x="1190361" y="867742"/>
                </a:cubicBezTo>
                <a:lnTo>
                  <a:pt x="144627" y="867742"/>
                </a:lnTo>
                <a:cubicBezTo>
                  <a:pt x="64752" y="867742"/>
                  <a:pt x="0" y="802990"/>
                  <a:pt x="0" y="723115"/>
                </a:cubicBezTo>
                <a:lnTo>
                  <a:pt x="0" y="1446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080" tIns="88080" rIns="88080" bIns="88080" numCol="1" spcCol="1270" anchor="ctr" anchorCtr="0">
            <a:noAutofit/>
          </a:bodyPr>
          <a:lstStyle/>
          <a:p>
            <a:pPr lvl="0" algn="ctr" defTabSz="533400">
              <a:lnSpc>
                <a:spcPct val="90000"/>
              </a:lnSpc>
              <a:spcBef>
                <a:spcPct val="0"/>
              </a:spcBef>
              <a:spcAft>
                <a:spcPct val="35000"/>
              </a:spcAft>
            </a:pPr>
            <a:r>
              <a:rPr lang="en-US" sz="2000" kern="1200" dirty="0"/>
              <a:t>3. Create Definition for dependent variable</a:t>
            </a:r>
          </a:p>
        </p:txBody>
      </p:sp>
      <p:sp>
        <p:nvSpPr>
          <p:cNvPr id="12" name="Freeform 9">
            <a:extLst>
              <a:ext uri="{FF2B5EF4-FFF2-40B4-BE49-F238E27FC236}">
                <a16:creationId xmlns:a16="http://schemas.microsoft.com/office/drawing/2014/main" xmlns="" id="{B9179DE4-6598-4491-844A-83032787429B}"/>
              </a:ext>
            </a:extLst>
          </p:cNvPr>
          <p:cNvSpPr/>
          <p:nvPr/>
        </p:nvSpPr>
        <p:spPr>
          <a:xfrm>
            <a:off x="2588920" y="5503576"/>
            <a:ext cx="2504604" cy="867742"/>
          </a:xfrm>
          <a:custGeom>
            <a:avLst/>
            <a:gdLst>
              <a:gd name="connsiteX0" fmla="*/ 0 w 1334988"/>
              <a:gd name="connsiteY0" fmla="*/ 144627 h 867742"/>
              <a:gd name="connsiteX1" fmla="*/ 144627 w 1334988"/>
              <a:gd name="connsiteY1" fmla="*/ 0 h 867742"/>
              <a:gd name="connsiteX2" fmla="*/ 1190361 w 1334988"/>
              <a:gd name="connsiteY2" fmla="*/ 0 h 867742"/>
              <a:gd name="connsiteX3" fmla="*/ 1334988 w 1334988"/>
              <a:gd name="connsiteY3" fmla="*/ 144627 h 867742"/>
              <a:gd name="connsiteX4" fmla="*/ 1334988 w 1334988"/>
              <a:gd name="connsiteY4" fmla="*/ 723115 h 867742"/>
              <a:gd name="connsiteX5" fmla="*/ 1190361 w 1334988"/>
              <a:gd name="connsiteY5" fmla="*/ 867742 h 867742"/>
              <a:gd name="connsiteX6" fmla="*/ 144627 w 1334988"/>
              <a:gd name="connsiteY6" fmla="*/ 867742 h 867742"/>
              <a:gd name="connsiteX7" fmla="*/ 0 w 1334988"/>
              <a:gd name="connsiteY7" fmla="*/ 723115 h 867742"/>
              <a:gd name="connsiteX8" fmla="*/ 0 w 1334988"/>
              <a:gd name="connsiteY8" fmla="*/ 144627 h 86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4988" h="867742">
                <a:moveTo>
                  <a:pt x="0" y="144627"/>
                </a:moveTo>
                <a:cubicBezTo>
                  <a:pt x="0" y="64752"/>
                  <a:pt x="64752" y="0"/>
                  <a:pt x="144627" y="0"/>
                </a:cubicBezTo>
                <a:lnTo>
                  <a:pt x="1190361" y="0"/>
                </a:lnTo>
                <a:cubicBezTo>
                  <a:pt x="1270236" y="0"/>
                  <a:pt x="1334988" y="64752"/>
                  <a:pt x="1334988" y="144627"/>
                </a:cubicBezTo>
                <a:lnTo>
                  <a:pt x="1334988" y="723115"/>
                </a:lnTo>
                <a:cubicBezTo>
                  <a:pt x="1334988" y="802990"/>
                  <a:pt x="1270236" y="867742"/>
                  <a:pt x="1190361" y="867742"/>
                </a:cubicBezTo>
                <a:lnTo>
                  <a:pt x="144627" y="867742"/>
                </a:lnTo>
                <a:cubicBezTo>
                  <a:pt x="64752" y="867742"/>
                  <a:pt x="0" y="802990"/>
                  <a:pt x="0" y="723115"/>
                </a:cubicBezTo>
                <a:lnTo>
                  <a:pt x="0" y="1446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080" tIns="88080" rIns="88080" bIns="88080" numCol="1" spcCol="1270" anchor="ctr" anchorCtr="0">
            <a:noAutofit/>
          </a:bodyPr>
          <a:lstStyle/>
          <a:p>
            <a:pPr lvl="0" algn="ctr" defTabSz="533400">
              <a:lnSpc>
                <a:spcPct val="90000"/>
              </a:lnSpc>
              <a:spcBef>
                <a:spcPct val="0"/>
              </a:spcBef>
              <a:spcAft>
                <a:spcPct val="35000"/>
              </a:spcAft>
            </a:pPr>
            <a:r>
              <a:rPr lang="en-US" sz="2000" kern="1200" dirty="0"/>
              <a:t>4. Convert Categorical Variables to binary dummies</a:t>
            </a:r>
          </a:p>
        </p:txBody>
      </p:sp>
      <p:sp>
        <p:nvSpPr>
          <p:cNvPr id="13" name="Freeform 11">
            <a:extLst>
              <a:ext uri="{FF2B5EF4-FFF2-40B4-BE49-F238E27FC236}">
                <a16:creationId xmlns:a16="http://schemas.microsoft.com/office/drawing/2014/main" xmlns="" id="{BBA458A2-C302-4593-A3E3-B5F3732DD0B1}"/>
              </a:ext>
            </a:extLst>
          </p:cNvPr>
          <p:cNvSpPr/>
          <p:nvPr/>
        </p:nvSpPr>
        <p:spPr>
          <a:xfrm>
            <a:off x="1164398" y="3236928"/>
            <a:ext cx="2246884" cy="867742"/>
          </a:xfrm>
          <a:custGeom>
            <a:avLst/>
            <a:gdLst>
              <a:gd name="connsiteX0" fmla="*/ 0 w 1334988"/>
              <a:gd name="connsiteY0" fmla="*/ 144627 h 867742"/>
              <a:gd name="connsiteX1" fmla="*/ 144627 w 1334988"/>
              <a:gd name="connsiteY1" fmla="*/ 0 h 867742"/>
              <a:gd name="connsiteX2" fmla="*/ 1190361 w 1334988"/>
              <a:gd name="connsiteY2" fmla="*/ 0 h 867742"/>
              <a:gd name="connsiteX3" fmla="*/ 1334988 w 1334988"/>
              <a:gd name="connsiteY3" fmla="*/ 144627 h 867742"/>
              <a:gd name="connsiteX4" fmla="*/ 1334988 w 1334988"/>
              <a:gd name="connsiteY4" fmla="*/ 723115 h 867742"/>
              <a:gd name="connsiteX5" fmla="*/ 1190361 w 1334988"/>
              <a:gd name="connsiteY5" fmla="*/ 867742 h 867742"/>
              <a:gd name="connsiteX6" fmla="*/ 144627 w 1334988"/>
              <a:gd name="connsiteY6" fmla="*/ 867742 h 867742"/>
              <a:gd name="connsiteX7" fmla="*/ 0 w 1334988"/>
              <a:gd name="connsiteY7" fmla="*/ 723115 h 867742"/>
              <a:gd name="connsiteX8" fmla="*/ 0 w 1334988"/>
              <a:gd name="connsiteY8" fmla="*/ 144627 h 867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4988" h="867742">
                <a:moveTo>
                  <a:pt x="0" y="144627"/>
                </a:moveTo>
                <a:cubicBezTo>
                  <a:pt x="0" y="64752"/>
                  <a:pt x="64752" y="0"/>
                  <a:pt x="144627" y="0"/>
                </a:cubicBezTo>
                <a:lnTo>
                  <a:pt x="1190361" y="0"/>
                </a:lnTo>
                <a:cubicBezTo>
                  <a:pt x="1270236" y="0"/>
                  <a:pt x="1334988" y="64752"/>
                  <a:pt x="1334988" y="144627"/>
                </a:cubicBezTo>
                <a:lnTo>
                  <a:pt x="1334988" y="723115"/>
                </a:lnTo>
                <a:cubicBezTo>
                  <a:pt x="1334988" y="802990"/>
                  <a:pt x="1270236" y="867742"/>
                  <a:pt x="1190361" y="867742"/>
                </a:cubicBezTo>
                <a:lnTo>
                  <a:pt x="144627" y="867742"/>
                </a:lnTo>
                <a:cubicBezTo>
                  <a:pt x="64752" y="867742"/>
                  <a:pt x="0" y="802990"/>
                  <a:pt x="0" y="723115"/>
                </a:cubicBezTo>
                <a:lnTo>
                  <a:pt x="0" y="14462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8080" tIns="88080" rIns="88080" bIns="88080" numCol="1" spcCol="1270" anchor="ctr" anchorCtr="0">
            <a:noAutofit/>
          </a:bodyPr>
          <a:lstStyle/>
          <a:p>
            <a:pPr lvl="0" algn="ctr" defTabSz="533400">
              <a:lnSpc>
                <a:spcPct val="90000"/>
              </a:lnSpc>
              <a:spcBef>
                <a:spcPct val="0"/>
              </a:spcBef>
              <a:spcAft>
                <a:spcPct val="35000"/>
              </a:spcAft>
            </a:pPr>
            <a:r>
              <a:rPr lang="en-US" sz="2000" kern="1200" dirty="0"/>
              <a:t>5. Drop Unwanted columns</a:t>
            </a:r>
          </a:p>
        </p:txBody>
      </p:sp>
      <p:sp>
        <p:nvSpPr>
          <p:cNvPr id="17" name="Arrow: Curved Down 16">
            <a:extLst>
              <a:ext uri="{FF2B5EF4-FFF2-40B4-BE49-F238E27FC236}">
                <a16:creationId xmlns:a16="http://schemas.microsoft.com/office/drawing/2014/main" xmlns="" id="{38072E90-AB22-4268-846B-0112F23F5AB2}"/>
              </a:ext>
            </a:extLst>
          </p:cNvPr>
          <p:cNvSpPr/>
          <p:nvPr/>
        </p:nvSpPr>
        <p:spPr>
          <a:xfrm rot="8076613">
            <a:off x="10433537" y="4912371"/>
            <a:ext cx="1850704" cy="514834"/>
          </a:xfrm>
          <a:prstGeom prst="curved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23" name="Straight Arrow Connector 22">
            <a:extLst>
              <a:ext uri="{FF2B5EF4-FFF2-40B4-BE49-F238E27FC236}">
                <a16:creationId xmlns:a16="http://schemas.microsoft.com/office/drawing/2014/main" xmlns="" id="{CFE582CB-CF38-40BE-A157-501E041D52B1}"/>
              </a:ext>
            </a:extLst>
          </p:cNvPr>
          <p:cNvCxnSpPr>
            <a:cxnSpLocks/>
          </p:cNvCxnSpPr>
          <p:nvPr/>
        </p:nvCxnSpPr>
        <p:spPr>
          <a:xfrm>
            <a:off x="7925364" y="2316163"/>
            <a:ext cx="2134541" cy="734447"/>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C50FE1B9-9A82-4BC8-A501-0B6E66549813}"/>
              </a:ext>
            </a:extLst>
          </p:cNvPr>
          <p:cNvCxnSpPr>
            <a:cxnSpLocks/>
          </p:cNvCxnSpPr>
          <p:nvPr/>
        </p:nvCxnSpPr>
        <p:spPr>
          <a:xfrm flipH="1">
            <a:off x="8764172" y="4225926"/>
            <a:ext cx="1435045" cy="139860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99CE4C9A-0BF9-4575-8A47-75DE379CF882}"/>
              </a:ext>
            </a:extLst>
          </p:cNvPr>
          <p:cNvCxnSpPr>
            <a:cxnSpLocks/>
          </p:cNvCxnSpPr>
          <p:nvPr/>
        </p:nvCxnSpPr>
        <p:spPr>
          <a:xfrm flipH="1">
            <a:off x="5093524" y="6068643"/>
            <a:ext cx="2956871" cy="0"/>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xmlns="" id="{A3FF8310-EEF6-4EC6-883B-C91C53DB400A}"/>
              </a:ext>
            </a:extLst>
          </p:cNvPr>
          <p:cNvCxnSpPr>
            <a:cxnSpLocks/>
          </p:cNvCxnSpPr>
          <p:nvPr/>
        </p:nvCxnSpPr>
        <p:spPr>
          <a:xfrm flipH="1" flipV="1">
            <a:off x="2588920" y="4196746"/>
            <a:ext cx="1640998" cy="1257283"/>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xmlns="" id="{DC9041FA-B7E5-4E4E-9AEC-10814A0191FC}"/>
              </a:ext>
            </a:extLst>
          </p:cNvPr>
          <p:cNvCxnSpPr>
            <a:cxnSpLocks/>
          </p:cNvCxnSpPr>
          <p:nvPr/>
        </p:nvCxnSpPr>
        <p:spPr>
          <a:xfrm flipV="1">
            <a:off x="2700997" y="2083798"/>
            <a:ext cx="2363649" cy="1016092"/>
          </a:xfrm>
          <a:prstGeom prst="straightConnector1">
            <a:avLst/>
          </a:prstGeom>
          <a:ln w="635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9134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7583BD-7CB8-4374-A0DE-2409045D361B}"/>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xmlns="" id="{6C094624-97D3-447B-A38B-0B50A4C208B0}"/>
              </a:ext>
            </a:extLst>
          </p:cNvPr>
          <p:cNvSpPr>
            <a:spLocks noGrp="1"/>
          </p:cNvSpPr>
          <p:nvPr>
            <p:ph type="subTitle" idx="1"/>
          </p:nvPr>
        </p:nvSpPr>
        <p:spPr/>
        <p:txBody>
          <a:bodyPr/>
          <a:lstStyle/>
          <a:p>
            <a:endParaRPr lang="en-IN"/>
          </a:p>
        </p:txBody>
      </p:sp>
      <p:pic>
        <p:nvPicPr>
          <p:cNvPr id="8" name="Picture 7">
            <a:extLst>
              <a:ext uri="{FF2B5EF4-FFF2-40B4-BE49-F238E27FC236}">
                <a16:creationId xmlns:a16="http://schemas.microsoft.com/office/drawing/2014/main" xmlns="" id="{1D9DCADA-B141-402F-A8CC-35B95C7055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xmlns="" id="{CDA6C0AD-AEF5-4AE7-BDFB-304EBB0CC6A4}"/>
              </a:ext>
            </a:extLst>
          </p:cNvPr>
          <p:cNvSpPr/>
          <p:nvPr/>
        </p:nvSpPr>
        <p:spPr>
          <a:xfrm>
            <a:off x="549097" y="1079652"/>
            <a:ext cx="10700280" cy="923330"/>
          </a:xfrm>
          <a:prstGeom prst="rect">
            <a:avLst/>
          </a:prstGeom>
          <a:solidFill>
            <a:schemeClr val="bg2">
              <a:lumMod val="10000"/>
              <a:alpha val="72000"/>
            </a:schemeClr>
          </a:solidFill>
        </p:spPr>
        <p:txBody>
          <a:bodyPr wrap="square">
            <a:spAutoFit/>
          </a:bodyPr>
          <a:lstStyle/>
          <a:p>
            <a:pPr marL="285750" indent="-285750">
              <a:buFont typeface="Arial" panose="020B0604020202020204" pitchFamily="34" charset="0"/>
              <a:buChar char="•"/>
            </a:pPr>
            <a:r>
              <a:rPr lang="en-IN" dirty="0">
                <a:solidFill>
                  <a:schemeClr val="bg1"/>
                </a:solidFill>
              </a:rPr>
              <a:t>Phone services like call quality, network coverage needs to be improved as the purchasing power of the economy is increasing so is the impatience level. It is necessary to ensure that the basic requirements of the customers are fulfilled.</a:t>
            </a:r>
          </a:p>
        </p:txBody>
      </p:sp>
      <p:sp>
        <p:nvSpPr>
          <p:cNvPr id="10" name="TextBox 9">
            <a:extLst>
              <a:ext uri="{FF2B5EF4-FFF2-40B4-BE49-F238E27FC236}">
                <a16:creationId xmlns:a16="http://schemas.microsoft.com/office/drawing/2014/main" xmlns="" id="{34F4E117-1790-44F1-9793-7C909F3DA383}"/>
              </a:ext>
            </a:extLst>
          </p:cNvPr>
          <p:cNvSpPr txBox="1"/>
          <p:nvPr/>
        </p:nvSpPr>
        <p:spPr>
          <a:xfrm>
            <a:off x="549097" y="2658996"/>
            <a:ext cx="10700280" cy="646331"/>
          </a:xfrm>
          <a:prstGeom prst="rect">
            <a:avLst/>
          </a:prstGeom>
          <a:solidFill>
            <a:schemeClr val="bg2">
              <a:lumMod val="10000"/>
              <a:alpha val="68000"/>
            </a:schemeClr>
          </a:solidFill>
        </p:spPr>
        <p:txBody>
          <a:bodyPr wrap="square" rtlCol="0">
            <a:spAutoFit/>
          </a:bodyPr>
          <a:lstStyle/>
          <a:p>
            <a:pPr marL="285750" lvl="0" indent="-285750">
              <a:buFont typeface="Arial" panose="020B0604020202020204" pitchFamily="34" charset="0"/>
              <a:buChar char="•"/>
            </a:pPr>
            <a:r>
              <a:rPr lang="en-IN" dirty="0">
                <a:solidFill>
                  <a:schemeClr val="bg1"/>
                </a:solidFill>
              </a:rPr>
              <a:t>The company should focus on providing online security and device security at lower rates so as to get the confidence of the customers , to ensure that they are well taken care of.</a:t>
            </a:r>
          </a:p>
        </p:txBody>
      </p:sp>
      <p:sp>
        <p:nvSpPr>
          <p:cNvPr id="11" name="TextBox 10">
            <a:extLst>
              <a:ext uri="{FF2B5EF4-FFF2-40B4-BE49-F238E27FC236}">
                <a16:creationId xmlns:a16="http://schemas.microsoft.com/office/drawing/2014/main" xmlns="" id="{65043020-6D90-4B01-824E-F86ADC724B8B}"/>
              </a:ext>
            </a:extLst>
          </p:cNvPr>
          <p:cNvSpPr txBox="1"/>
          <p:nvPr/>
        </p:nvSpPr>
        <p:spPr>
          <a:xfrm>
            <a:off x="549096" y="3552674"/>
            <a:ext cx="10700280" cy="369332"/>
          </a:xfrm>
          <a:prstGeom prst="rect">
            <a:avLst/>
          </a:prstGeom>
          <a:solidFill>
            <a:schemeClr val="bg2">
              <a:lumMod val="10000"/>
              <a:alpha val="72000"/>
            </a:schemeClr>
          </a:solidFill>
        </p:spPr>
        <p:txBody>
          <a:bodyPr wrap="square" rtlCol="0">
            <a:spAutoFit/>
          </a:bodyPr>
          <a:lstStyle/>
          <a:p>
            <a:pPr marL="285750" lvl="0" indent="-285750">
              <a:buFont typeface="Arial" panose="020B0604020202020204" pitchFamily="34" charset="0"/>
              <a:buChar char="•"/>
            </a:pPr>
            <a:r>
              <a:rPr lang="en-IN" dirty="0">
                <a:solidFill>
                  <a:schemeClr val="bg1"/>
                </a:solidFill>
              </a:rPr>
              <a:t>Provide better technical support as and when needed by customers thus ensuring better customer service.</a:t>
            </a:r>
          </a:p>
        </p:txBody>
      </p:sp>
      <p:sp>
        <p:nvSpPr>
          <p:cNvPr id="12" name="TextBox 11">
            <a:extLst>
              <a:ext uri="{FF2B5EF4-FFF2-40B4-BE49-F238E27FC236}">
                <a16:creationId xmlns:a16="http://schemas.microsoft.com/office/drawing/2014/main" xmlns="" id="{8534C151-F979-467A-9262-C3CC49266C41}"/>
              </a:ext>
            </a:extLst>
          </p:cNvPr>
          <p:cNvSpPr txBox="1"/>
          <p:nvPr/>
        </p:nvSpPr>
        <p:spPr>
          <a:xfrm>
            <a:off x="549095" y="4169353"/>
            <a:ext cx="10700279" cy="646331"/>
          </a:xfrm>
          <a:prstGeom prst="rect">
            <a:avLst/>
          </a:prstGeom>
          <a:solidFill>
            <a:schemeClr val="bg2">
              <a:lumMod val="10000"/>
              <a:alpha val="72000"/>
            </a:schemeClr>
          </a:solidFill>
        </p:spPr>
        <p:txBody>
          <a:bodyPr wrap="square" rtlCol="0">
            <a:spAutoFit/>
          </a:bodyPr>
          <a:lstStyle/>
          <a:p>
            <a:pPr marL="285750" lvl="0" indent="-285750">
              <a:buFont typeface="Arial" panose="020B0604020202020204" pitchFamily="34" charset="0"/>
              <a:buChar char="•"/>
            </a:pPr>
            <a:r>
              <a:rPr lang="en-IN" dirty="0">
                <a:solidFill>
                  <a:schemeClr val="bg1"/>
                </a:solidFill>
              </a:rPr>
              <a:t>Provide popular streaming TV content and channels that catches the attention of the customers. Broadcast latest movies and TV shows that is trending so that customers interest can be captured.</a:t>
            </a:r>
          </a:p>
        </p:txBody>
      </p:sp>
      <p:sp>
        <p:nvSpPr>
          <p:cNvPr id="13" name="TextBox 12">
            <a:extLst>
              <a:ext uri="{FF2B5EF4-FFF2-40B4-BE49-F238E27FC236}">
                <a16:creationId xmlns:a16="http://schemas.microsoft.com/office/drawing/2014/main" xmlns="" id="{31E2CF38-E5CE-4E6B-8CFD-BA4562068C2F}"/>
              </a:ext>
            </a:extLst>
          </p:cNvPr>
          <p:cNvSpPr txBox="1"/>
          <p:nvPr/>
        </p:nvSpPr>
        <p:spPr>
          <a:xfrm>
            <a:off x="549095" y="5063031"/>
            <a:ext cx="10700279" cy="923330"/>
          </a:xfrm>
          <a:prstGeom prst="rect">
            <a:avLst/>
          </a:prstGeom>
          <a:solidFill>
            <a:schemeClr val="bg2">
              <a:lumMod val="10000"/>
              <a:alpha val="74000"/>
            </a:schemeClr>
          </a:solidFill>
        </p:spPr>
        <p:txBody>
          <a:bodyPr wrap="square" rtlCol="0">
            <a:spAutoFit/>
          </a:bodyPr>
          <a:lstStyle/>
          <a:p>
            <a:pPr marL="285750" lvl="0" indent="-285750">
              <a:buFont typeface="Arial" panose="020B0604020202020204" pitchFamily="34" charset="0"/>
              <a:buChar char="•"/>
            </a:pPr>
            <a:r>
              <a:rPr lang="en-IN" dirty="0">
                <a:solidFill>
                  <a:schemeClr val="bg1"/>
                </a:solidFill>
              </a:rPr>
              <a:t>Majority of the customers are on monthly contracts. High prices causes consumers to explore other cheaper alternatives. So the company should look forward to reduce the price of the monthly contracts to capture greater section of the market as well as retain existing consumers. </a:t>
            </a:r>
          </a:p>
        </p:txBody>
      </p:sp>
    </p:spTree>
    <p:extLst>
      <p:ext uri="{BB962C8B-B14F-4D97-AF65-F5344CB8AC3E}">
        <p14:creationId xmlns:p14="http://schemas.microsoft.com/office/powerpoint/2010/main" val="32576869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Scale>
                                      <p:cBhvr>
                                        <p:cTn id="7"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0"/>
                                        </p:tgtEl>
                                        <p:attrNameLst>
                                          <p:attrName>ppt_x</p:attrName>
                                          <p:attrName>ppt_y</p:attrName>
                                        </p:attrNameLst>
                                      </p:cBhvr>
                                    </p:animMotion>
                                    <p:animEffect transition="in" filter="fade">
                                      <p:cBhvr>
                                        <p:cTn id="9" dur="10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Scale>
                                      <p:cBhvr>
                                        <p:cTn id="14" dur="1000" decel="50000" fill="hold">
                                          <p:stCondLst>
                                            <p:cond delay="0"/>
                                          </p:stCondLst>
                                        </p:cTn>
                                        <p:tgtEl>
                                          <p:spTgt spid="11">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11">
                                            <p:txEl>
                                              <p:pRg st="0" end="0"/>
                                            </p:txEl>
                                          </p:spTgt>
                                        </p:tgtEl>
                                        <p:attrNameLst>
                                          <p:attrName>ppt_x</p:attrName>
                                          <p:attrName>ppt_y</p:attrName>
                                        </p:attrNameLst>
                                      </p:cBhvr>
                                    </p:animMotion>
                                    <p:animEffect transition="in" filter="fade">
                                      <p:cBhvr>
                                        <p:cTn id="16" dur="1000"/>
                                        <p:tgtEl>
                                          <p:spTgt spid="1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2" presetClass="entr" presetSubtype="0" fill="hold" nodeType="click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Scale>
                                      <p:cBhvr>
                                        <p:cTn id="21" dur="1000" decel="50000" fill="hold">
                                          <p:stCondLst>
                                            <p:cond delay="0"/>
                                          </p:stCondLst>
                                        </p:cTn>
                                        <p:tgtEl>
                                          <p:spTgt spid="12">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12">
                                            <p:txEl>
                                              <p:pRg st="0" end="0"/>
                                            </p:txEl>
                                          </p:spTgt>
                                        </p:tgtEl>
                                        <p:attrNameLst>
                                          <p:attrName>ppt_x</p:attrName>
                                          <p:attrName>ppt_y</p:attrName>
                                        </p:attrNameLst>
                                      </p:cBhvr>
                                    </p:animMotion>
                                    <p:animEffect transition="in" filter="fade">
                                      <p:cBhvr>
                                        <p:cTn id="23" dur="1000"/>
                                        <p:tgtEl>
                                          <p:spTgt spid="1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2" presetClass="entr" presetSubtype="0" fill="hold" nodeType="click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Scale>
                                      <p:cBhvr>
                                        <p:cTn id="28" dur="1000" decel="50000" fill="hold">
                                          <p:stCondLst>
                                            <p:cond delay="0"/>
                                          </p:stCondLst>
                                        </p:cTn>
                                        <p:tgtEl>
                                          <p:spTgt spid="13">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9" dur="1000" decel="50000" fill="hold">
                                          <p:stCondLst>
                                            <p:cond delay="0"/>
                                          </p:stCondLst>
                                        </p:cTn>
                                        <p:tgtEl>
                                          <p:spTgt spid="13">
                                            <p:txEl>
                                              <p:pRg st="0" end="0"/>
                                            </p:txEl>
                                          </p:spTgt>
                                        </p:tgtEl>
                                        <p:attrNameLst>
                                          <p:attrName>ppt_x</p:attrName>
                                          <p:attrName>ppt_y</p:attrName>
                                        </p:attrNameLst>
                                      </p:cBhvr>
                                    </p:animMotion>
                                    <p:animEffect transition="in" filter="fade">
                                      <p:cBhvr>
                                        <p:cTn id="30" dur="10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7583BD-7CB8-4374-A0DE-2409045D361B}"/>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xmlns="" id="{6C094624-97D3-447B-A38B-0B50A4C208B0}"/>
              </a:ext>
            </a:extLst>
          </p:cNvPr>
          <p:cNvSpPr>
            <a:spLocks noGrp="1"/>
          </p:cNvSpPr>
          <p:nvPr>
            <p:ph type="subTitle" idx="1"/>
          </p:nvPr>
        </p:nvSpPr>
        <p:spPr/>
        <p:txBody>
          <a:bodyPr/>
          <a:lstStyle/>
          <a:p>
            <a:endParaRPr lang="en-IN"/>
          </a:p>
        </p:txBody>
      </p:sp>
      <p:pic>
        <p:nvPicPr>
          <p:cNvPr id="7" name="Picture 6">
            <a:extLst>
              <a:ext uri="{FF2B5EF4-FFF2-40B4-BE49-F238E27FC236}">
                <a16:creationId xmlns:a16="http://schemas.microsoft.com/office/drawing/2014/main" xmlns="" id="{96061909-A102-4184-9ECE-A28CEC0958B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4000"/>
                    </a14:imgEffect>
                    <a14:imgEffect>
                      <a14:brightnessContrast bright="3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effectLst>
            <a:outerShdw blurRad="50800" dist="38100" dir="5400000" algn="t" rotWithShape="0">
              <a:prstClr val="black">
                <a:alpha val="39000"/>
              </a:prstClr>
            </a:outerShdw>
          </a:effectLst>
        </p:spPr>
      </p:pic>
      <p:sp>
        <p:nvSpPr>
          <p:cNvPr id="8" name="TextBox 7">
            <a:extLst>
              <a:ext uri="{FF2B5EF4-FFF2-40B4-BE49-F238E27FC236}">
                <a16:creationId xmlns:a16="http://schemas.microsoft.com/office/drawing/2014/main" xmlns="" id="{D92DF51D-A6FC-4690-B499-DB8D10B10CD1}"/>
              </a:ext>
            </a:extLst>
          </p:cNvPr>
          <p:cNvSpPr txBox="1"/>
          <p:nvPr/>
        </p:nvSpPr>
        <p:spPr>
          <a:xfrm>
            <a:off x="2200275" y="1700213"/>
            <a:ext cx="7158038" cy="1446550"/>
          </a:xfrm>
          <a:prstGeom prst="rect">
            <a:avLst/>
          </a:prstGeom>
          <a:noFill/>
        </p:spPr>
        <p:txBody>
          <a:bodyPr wrap="square" rtlCol="0">
            <a:spAutoFit/>
          </a:bodyPr>
          <a:lstStyle/>
          <a:p>
            <a:pPr algn="ctr"/>
            <a:r>
              <a:rPr lang="en-IN" sz="8800" dirty="0" smtClean="0">
                <a:solidFill>
                  <a:schemeClr val="bg1"/>
                </a:solidFill>
              </a:rPr>
              <a:t>Thank you</a:t>
            </a:r>
            <a:endParaRPr lang="en-IN" sz="8800" dirty="0">
              <a:solidFill>
                <a:schemeClr val="bg1"/>
              </a:solidFill>
            </a:endParaRPr>
          </a:p>
        </p:txBody>
      </p:sp>
    </p:spTree>
    <p:extLst>
      <p:ext uri="{BB962C8B-B14F-4D97-AF65-F5344CB8AC3E}">
        <p14:creationId xmlns:p14="http://schemas.microsoft.com/office/powerpoint/2010/main" val="3219260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FB64D9-1E7E-49FD-B222-FCE9EAF21178}"/>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xmlns="" id="{AF333D18-DF5B-4551-B488-E7190878CFB5}"/>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tretch>
            <a:fillRect/>
          </a:stretch>
        </p:blipFill>
        <p:spPr>
          <a:xfrm>
            <a:off x="0" y="0"/>
            <a:ext cx="12192000" cy="6858000"/>
          </a:xfrm>
          <a:effectLst>
            <a:outerShdw dist="50800" dir="5400000" algn="ctr" rotWithShape="0">
              <a:srgbClr val="000000">
                <a:alpha val="0"/>
              </a:srgbClr>
            </a:outerShdw>
          </a:effectLst>
        </p:spPr>
      </p:pic>
    </p:spTree>
    <p:extLst>
      <p:ext uri="{BB962C8B-B14F-4D97-AF65-F5344CB8AC3E}">
        <p14:creationId xmlns:p14="http://schemas.microsoft.com/office/powerpoint/2010/main" val="4190510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37E9D1-2E55-4F2F-950B-8B5DE5C5C2F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FFFBB8EA-4643-4679-BFE9-33F060BAD1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04" y="0"/>
            <a:ext cx="12330732" cy="6879602"/>
          </a:xfrm>
        </p:spPr>
      </p:pic>
      <p:sp>
        <p:nvSpPr>
          <p:cNvPr id="9" name="TextBox 8">
            <a:extLst>
              <a:ext uri="{FF2B5EF4-FFF2-40B4-BE49-F238E27FC236}">
                <a16:creationId xmlns:a16="http://schemas.microsoft.com/office/drawing/2014/main" xmlns="" id="{516A73CE-E65C-4326-B017-9EB58E8F63ED}"/>
              </a:ext>
            </a:extLst>
          </p:cNvPr>
          <p:cNvSpPr txBox="1"/>
          <p:nvPr/>
        </p:nvSpPr>
        <p:spPr>
          <a:xfrm>
            <a:off x="209549" y="279377"/>
            <a:ext cx="11763376" cy="1877437"/>
          </a:xfrm>
          <a:prstGeom prst="rect">
            <a:avLst/>
          </a:prstGeom>
          <a:solidFill>
            <a:schemeClr val="tx1">
              <a:lumMod val="75000"/>
              <a:lumOff val="25000"/>
              <a:alpha val="38000"/>
            </a:schemeClr>
          </a:solidFill>
          <a:effectLst>
            <a:outerShdw blurRad="50800" dist="50800" dir="5400000" algn="ctr" rotWithShape="0">
              <a:srgbClr val="000000"/>
            </a:outerShdw>
          </a:effectLst>
        </p:spPr>
        <p:txBody>
          <a:bodyPr wrap="square" rtlCol="0">
            <a:spAutoFit/>
          </a:bodyPr>
          <a:lstStyle/>
          <a:p>
            <a:r>
              <a:rPr lang="en-IN" sz="2000" dirty="0">
                <a:solidFill>
                  <a:schemeClr val="bg1"/>
                </a:solidFill>
              </a:rPr>
              <a:t>                                                                          </a:t>
            </a:r>
            <a:r>
              <a:rPr lang="en-IN" sz="3600" b="1" dirty="0">
                <a:solidFill>
                  <a:schemeClr val="bg1"/>
                </a:solidFill>
              </a:rPr>
              <a:t>Introduction</a:t>
            </a:r>
          </a:p>
          <a:p>
            <a:endParaRPr lang="en-IN" sz="2000" dirty="0">
              <a:solidFill>
                <a:schemeClr val="bg1"/>
              </a:solidFill>
            </a:endParaRPr>
          </a:p>
          <a:p>
            <a:r>
              <a:rPr lang="en-IN" sz="2000" dirty="0">
                <a:solidFill>
                  <a:schemeClr val="bg1"/>
                </a:solidFill>
              </a:rPr>
              <a:t>Telecom industry is growing at a rapid pace . The customer base is  increasing every year.  More customers means larger chunk of the market which results in high revenue margin.</a:t>
            </a:r>
          </a:p>
          <a:p>
            <a:endParaRPr lang="en-IN" sz="2000" dirty="0">
              <a:solidFill>
                <a:schemeClr val="bg1"/>
              </a:solidFill>
            </a:endParaRPr>
          </a:p>
        </p:txBody>
      </p:sp>
      <p:sp>
        <p:nvSpPr>
          <p:cNvPr id="10" name="TextBox 9">
            <a:extLst>
              <a:ext uri="{FF2B5EF4-FFF2-40B4-BE49-F238E27FC236}">
                <a16:creationId xmlns:a16="http://schemas.microsoft.com/office/drawing/2014/main" xmlns="" id="{BB6B4B6C-FE23-40EF-B27D-B426DAEA539D}"/>
              </a:ext>
            </a:extLst>
          </p:cNvPr>
          <p:cNvSpPr txBox="1"/>
          <p:nvPr/>
        </p:nvSpPr>
        <p:spPr>
          <a:xfrm>
            <a:off x="20240" y="2436191"/>
            <a:ext cx="12141994" cy="4308872"/>
          </a:xfrm>
          <a:prstGeom prst="rect">
            <a:avLst/>
          </a:prstGeom>
          <a:solidFill>
            <a:schemeClr val="tx1">
              <a:lumMod val="75000"/>
              <a:lumOff val="25000"/>
              <a:alpha val="42000"/>
            </a:schemeClr>
          </a:solidFill>
          <a:effectLst>
            <a:outerShdw blurRad="50800" dist="50800" dir="5400000" algn="ctr" rotWithShape="0">
              <a:srgbClr val="000000"/>
            </a:outerShdw>
          </a:effectLst>
        </p:spPr>
        <p:txBody>
          <a:bodyPr wrap="square" rtlCol="0">
            <a:spAutoFit/>
          </a:bodyPr>
          <a:lstStyle/>
          <a:p>
            <a:r>
              <a:rPr lang="en-IN" sz="2000" dirty="0">
                <a:solidFill>
                  <a:schemeClr val="bg1"/>
                </a:solidFill>
              </a:rPr>
              <a:t>                       Some important Market statistics of this highly competitive market</a:t>
            </a:r>
          </a:p>
          <a:p>
            <a:endParaRPr lang="en-IN" sz="3600" b="1" dirty="0">
              <a:solidFill>
                <a:schemeClr val="bg1"/>
              </a:solidFill>
            </a:endParaRPr>
          </a:p>
          <a:p>
            <a:pPr marL="285750" indent="-285750">
              <a:buFont typeface="Arial" panose="020B0604020202020204" pitchFamily="34" charset="0"/>
              <a:buChar char="•"/>
            </a:pPr>
            <a:r>
              <a:rPr lang="en-IN" sz="2000" dirty="0">
                <a:solidFill>
                  <a:schemeClr val="bg1"/>
                </a:solidFill>
              </a:rPr>
              <a:t>At the end of 2018 there were an estimated 6.28 million mobile subscriptions, up 0.7 per cent on the prior quarter. Of these, 4.7 million were using 3G and/or 4G networks.</a:t>
            </a:r>
          </a:p>
          <a:p>
            <a:endParaRPr lang="en-IN" sz="2000" dirty="0">
              <a:solidFill>
                <a:schemeClr val="bg1"/>
              </a:solidFill>
            </a:endParaRPr>
          </a:p>
          <a:p>
            <a:pPr marL="285750" indent="-285750">
              <a:buFont typeface="Arial" panose="020B0604020202020204" pitchFamily="34" charset="0"/>
              <a:buChar char="•"/>
            </a:pPr>
            <a:r>
              <a:rPr lang="en-IN" sz="2000" dirty="0">
                <a:solidFill>
                  <a:schemeClr val="bg1"/>
                </a:solidFill>
              </a:rPr>
              <a:t>Fixed broadband subscriptions rose 0.8 per cent nationwide rose  to 1.73 million.</a:t>
            </a:r>
          </a:p>
          <a:p>
            <a:endParaRPr lang="en-IN" sz="2000" dirty="0">
              <a:solidFill>
                <a:schemeClr val="bg1"/>
              </a:solidFill>
            </a:endParaRPr>
          </a:p>
          <a:p>
            <a:pPr marL="285750" indent="-285750">
              <a:buFont typeface="Arial" panose="020B0604020202020204" pitchFamily="34" charset="0"/>
              <a:buChar char="•"/>
            </a:pPr>
            <a:r>
              <a:rPr lang="en-IN" sz="2000" dirty="0">
                <a:solidFill>
                  <a:schemeClr val="bg1"/>
                </a:solidFill>
              </a:rPr>
              <a:t>VDSL subscriptions increased from 27.2% to 35.8%,. </a:t>
            </a:r>
          </a:p>
          <a:p>
            <a:pPr marL="285750" indent="-285750">
              <a:buFont typeface="Arial" panose="020B0604020202020204" pitchFamily="34" charset="0"/>
              <a:buChar char="•"/>
            </a:pPr>
            <a:endParaRPr lang="en-IN" sz="2000" dirty="0">
              <a:solidFill>
                <a:schemeClr val="bg1"/>
              </a:solidFill>
            </a:endParaRPr>
          </a:p>
          <a:p>
            <a:pPr marL="285750" indent="-285750">
              <a:buFont typeface="Arial" panose="020B0604020202020204" pitchFamily="34" charset="0"/>
              <a:buChar char="•"/>
            </a:pPr>
            <a:r>
              <a:rPr lang="en-IN" sz="2000" dirty="0">
                <a:solidFill>
                  <a:schemeClr val="bg1"/>
                </a:solidFill>
              </a:rPr>
              <a:t>DSL accounted for 17.1% of all subscriptions over </a:t>
            </a:r>
          </a:p>
          <a:p>
            <a:endParaRPr lang="en-IN" sz="2000" dirty="0">
              <a:solidFill>
                <a:schemeClr val="bg1"/>
              </a:solidFill>
            </a:endParaRPr>
          </a:p>
          <a:p>
            <a:pPr marL="285750" indent="-285750">
              <a:buFont typeface="Arial" panose="020B0604020202020204" pitchFamily="34" charset="0"/>
              <a:buChar char="•"/>
            </a:pPr>
            <a:r>
              <a:rPr lang="en-IN" sz="2000" dirty="0" err="1">
                <a:solidFill>
                  <a:schemeClr val="bg1"/>
                </a:solidFill>
              </a:rPr>
              <a:t>Fiber</a:t>
            </a:r>
            <a:r>
              <a:rPr lang="en-IN" sz="2000" dirty="0">
                <a:solidFill>
                  <a:schemeClr val="bg1"/>
                </a:solidFill>
              </a:rPr>
              <a:t> to Home (FTTH) subscriptions rose 129% over the previous year.</a:t>
            </a:r>
          </a:p>
          <a:p>
            <a:endParaRPr lang="en-IN" dirty="0">
              <a:solidFill>
                <a:schemeClr val="bg1"/>
              </a:solidFill>
            </a:endParaRPr>
          </a:p>
        </p:txBody>
      </p:sp>
    </p:spTree>
    <p:extLst>
      <p:ext uri="{BB962C8B-B14F-4D97-AF65-F5344CB8AC3E}">
        <p14:creationId xmlns:p14="http://schemas.microsoft.com/office/powerpoint/2010/main" val="15441725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18E172-F55B-47A3-981B-166AD63D085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4D7E6385-92DC-443A-BD09-E6423B39EE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10" name="TextBox 9">
            <a:extLst>
              <a:ext uri="{FF2B5EF4-FFF2-40B4-BE49-F238E27FC236}">
                <a16:creationId xmlns:a16="http://schemas.microsoft.com/office/drawing/2014/main" xmlns="" id="{F4B6B072-1BFA-4C22-B895-0E8864488799}"/>
              </a:ext>
            </a:extLst>
          </p:cNvPr>
          <p:cNvSpPr txBox="1"/>
          <p:nvPr/>
        </p:nvSpPr>
        <p:spPr>
          <a:xfrm>
            <a:off x="195263" y="1165800"/>
            <a:ext cx="11591925" cy="4585871"/>
          </a:xfrm>
          <a:prstGeom prst="rect">
            <a:avLst/>
          </a:prstGeom>
          <a:solidFill>
            <a:schemeClr val="tx1">
              <a:lumMod val="75000"/>
              <a:lumOff val="25000"/>
              <a:alpha val="64000"/>
            </a:schemeClr>
          </a:solidFill>
          <a:effectLst>
            <a:outerShdw blurRad="50800" dist="50800" dir="5400000" algn="ctr" rotWithShape="0">
              <a:srgbClr val="000000"/>
            </a:outerShdw>
          </a:effectLst>
        </p:spPr>
        <p:txBody>
          <a:bodyPr wrap="square" rtlCol="0">
            <a:spAutoFit/>
          </a:bodyPr>
          <a:lstStyle/>
          <a:p>
            <a:r>
              <a:rPr lang="en-IN" sz="2800" dirty="0">
                <a:solidFill>
                  <a:schemeClr val="bg1"/>
                </a:solidFill>
              </a:rPr>
              <a:t> </a:t>
            </a:r>
            <a:r>
              <a:rPr lang="en-IN" sz="2400" dirty="0">
                <a:solidFill>
                  <a:schemeClr val="bg1"/>
                </a:solidFill>
              </a:rPr>
              <a:t>Customer preferences being highly volatile  results in a telecom  company facing an uphill task in retaining the existing customers. Every year companies are loosing thousands of customers. This makes it a highly competitive space. </a:t>
            </a:r>
          </a:p>
          <a:p>
            <a:endParaRPr lang="en-IN" sz="2400" dirty="0">
              <a:solidFill>
                <a:schemeClr val="bg1"/>
              </a:solidFill>
            </a:endParaRPr>
          </a:p>
          <a:p>
            <a:r>
              <a:rPr lang="en-IN" sz="2400" dirty="0">
                <a:solidFill>
                  <a:schemeClr val="bg1"/>
                </a:solidFill>
              </a:rPr>
              <a:t>The key players in this market are Vodafone, </a:t>
            </a:r>
            <a:r>
              <a:rPr lang="en-IN" sz="2400" dirty="0" err="1">
                <a:solidFill>
                  <a:schemeClr val="bg1"/>
                </a:solidFill>
              </a:rPr>
              <a:t>Eir</a:t>
            </a:r>
            <a:r>
              <a:rPr lang="en-IN" sz="2400" dirty="0">
                <a:solidFill>
                  <a:schemeClr val="bg1"/>
                </a:solidFill>
              </a:rPr>
              <a:t>, Virgin Media, Sky Ireland and Tesco who are constantly striving hard to retain existing customers and acquire new ones.</a:t>
            </a:r>
          </a:p>
          <a:p>
            <a:endParaRPr lang="en-IN" sz="2400" dirty="0">
              <a:solidFill>
                <a:schemeClr val="bg1"/>
              </a:solidFill>
            </a:endParaRPr>
          </a:p>
          <a:p>
            <a:r>
              <a:rPr lang="en-IN" sz="2400" dirty="0">
                <a:solidFill>
                  <a:schemeClr val="bg1"/>
                </a:solidFill>
              </a:rPr>
              <a:t>Every customer is different and has different pre requisites so a common strategy is not always adequate enough.</a:t>
            </a:r>
          </a:p>
          <a:p>
            <a:endParaRPr lang="en-IN" sz="2400" dirty="0">
              <a:solidFill>
                <a:schemeClr val="bg1"/>
              </a:solidFill>
            </a:endParaRPr>
          </a:p>
          <a:p>
            <a:r>
              <a:rPr lang="en-IN" sz="2400" dirty="0">
                <a:solidFill>
                  <a:schemeClr val="bg1"/>
                </a:solidFill>
              </a:rPr>
              <a:t>So is there a way to figure out which customer might leave and what can be done to retain that customer ?</a:t>
            </a:r>
            <a:endParaRPr lang="en-IN" sz="2400" dirty="0"/>
          </a:p>
        </p:txBody>
      </p:sp>
      <p:sp>
        <p:nvSpPr>
          <p:cNvPr id="8" name="TextBox 7">
            <a:extLst>
              <a:ext uri="{FF2B5EF4-FFF2-40B4-BE49-F238E27FC236}">
                <a16:creationId xmlns:a16="http://schemas.microsoft.com/office/drawing/2014/main" xmlns="" id="{3FB1B406-A7CA-458A-8704-A09223A4F033}"/>
              </a:ext>
            </a:extLst>
          </p:cNvPr>
          <p:cNvSpPr txBox="1"/>
          <p:nvPr/>
        </p:nvSpPr>
        <p:spPr>
          <a:xfrm>
            <a:off x="2605087" y="330200"/>
            <a:ext cx="6096001" cy="523220"/>
          </a:xfrm>
          <a:prstGeom prst="rect">
            <a:avLst/>
          </a:prstGeom>
          <a:solidFill>
            <a:schemeClr val="tx1">
              <a:lumMod val="75000"/>
              <a:lumOff val="25000"/>
              <a:alpha val="76000"/>
            </a:schemeClr>
          </a:solidFill>
        </p:spPr>
        <p:txBody>
          <a:bodyPr wrap="square" rtlCol="0">
            <a:spAutoFit/>
          </a:bodyPr>
          <a:lstStyle/>
          <a:p>
            <a:pPr algn="ctr"/>
            <a:r>
              <a:rPr lang="en-IN" sz="2800" dirty="0">
                <a:solidFill>
                  <a:schemeClr val="bg1"/>
                </a:solidFill>
              </a:rPr>
              <a:t>The problem statement</a:t>
            </a:r>
          </a:p>
        </p:txBody>
      </p:sp>
    </p:spTree>
    <p:extLst>
      <p:ext uri="{BB962C8B-B14F-4D97-AF65-F5344CB8AC3E}">
        <p14:creationId xmlns:p14="http://schemas.microsoft.com/office/powerpoint/2010/main" val="32805080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18E172-F55B-47A3-981B-166AD63D085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4D7E6385-92DC-443A-BD09-E6423B39EE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8" name="TextBox 7">
            <a:extLst>
              <a:ext uri="{FF2B5EF4-FFF2-40B4-BE49-F238E27FC236}">
                <a16:creationId xmlns:a16="http://schemas.microsoft.com/office/drawing/2014/main" xmlns="" id="{3FB1B406-A7CA-458A-8704-A09223A4F033}"/>
              </a:ext>
            </a:extLst>
          </p:cNvPr>
          <p:cNvSpPr txBox="1"/>
          <p:nvPr/>
        </p:nvSpPr>
        <p:spPr>
          <a:xfrm>
            <a:off x="2605087" y="330200"/>
            <a:ext cx="6096001" cy="523220"/>
          </a:xfrm>
          <a:prstGeom prst="rect">
            <a:avLst/>
          </a:prstGeom>
          <a:solidFill>
            <a:schemeClr val="tx1">
              <a:lumMod val="75000"/>
              <a:lumOff val="25000"/>
              <a:alpha val="76000"/>
            </a:schemeClr>
          </a:solidFill>
        </p:spPr>
        <p:txBody>
          <a:bodyPr wrap="square" rtlCol="0">
            <a:spAutoFit/>
          </a:bodyPr>
          <a:lstStyle/>
          <a:p>
            <a:pPr algn="ctr"/>
            <a:r>
              <a:rPr lang="en-IN" sz="2800" dirty="0">
                <a:solidFill>
                  <a:schemeClr val="bg1"/>
                </a:solidFill>
              </a:rPr>
              <a:t>Solving the problem</a:t>
            </a:r>
          </a:p>
        </p:txBody>
      </p:sp>
      <p:graphicFrame>
        <p:nvGraphicFramePr>
          <p:cNvPr id="7" name="Table 6">
            <a:extLst>
              <a:ext uri="{FF2B5EF4-FFF2-40B4-BE49-F238E27FC236}">
                <a16:creationId xmlns:a16="http://schemas.microsoft.com/office/drawing/2014/main" xmlns="" id="{DAC720EA-9E6A-4B27-BFBE-127505EAAB74}"/>
              </a:ext>
            </a:extLst>
          </p:cNvPr>
          <p:cNvGraphicFramePr>
            <a:graphicFrameLocks noGrp="1"/>
          </p:cNvGraphicFramePr>
          <p:nvPr>
            <p:extLst>
              <p:ext uri="{D42A27DB-BD31-4B8C-83A1-F6EECF244321}">
                <p14:modId xmlns:p14="http://schemas.microsoft.com/office/powerpoint/2010/main" val="997998581"/>
              </p:ext>
            </p:extLst>
          </p:nvPr>
        </p:nvGraphicFramePr>
        <p:xfrm>
          <a:off x="838200" y="1399361"/>
          <a:ext cx="10320338" cy="3901301"/>
        </p:xfrm>
        <a:graphic>
          <a:graphicData uri="http://schemas.openxmlformats.org/drawingml/2006/table">
            <a:tbl>
              <a:tblPr firstRow="1" bandRow="1">
                <a:tableStyleId>{5C22544A-7EE6-4342-B048-85BDC9FD1C3A}</a:tableStyleId>
              </a:tblPr>
              <a:tblGrid>
                <a:gridCol w="10320338">
                  <a:extLst>
                    <a:ext uri="{9D8B030D-6E8A-4147-A177-3AD203B41FA5}">
                      <a16:colId xmlns:a16="http://schemas.microsoft.com/office/drawing/2014/main" xmlns="" val="20000"/>
                    </a:ext>
                  </a:extLst>
                </a:gridCol>
              </a:tblGrid>
              <a:tr h="5948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cs typeface="Calibri" pitchFamily="34" charset="0"/>
                        </a:rPr>
                        <a:t>Building a new Predictive Adherence system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sngStrike" kern="1200" cap="none" spc="0" normalizeH="0" baseline="0" noProof="0" dirty="0">
                        <a:ln>
                          <a:noFill/>
                        </a:ln>
                        <a:solidFill>
                          <a:srgbClr val="FFFFFF"/>
                        </a:solidFill>
                        <a:effectLst/>
                        <a:uLnTx/>
                        <a:uFillTx/>
                        <a:latin typeface="+mj-lt"/>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alpha val="82000"/>
                      </a:schemeClr>
                    </a:solidFill>
                  </a:tcPr>
                </a:tc>
                <a:extLst>
                  <a:ext uri="{0D108BD9-81ED-4DB2-BD59-A6C34878D82A}">
                    <a16:rowId xmlns:a16="http://schemas.microsoft.com/office/drawing/2014/main" xmlns="" val="10000"/>
                  </a:ext>
                </a:extLst>
              </a:tr>
              <a:tr h="3306484">
                <a:tc>
                  <a:txBody>
                    <a:bodyPr/>
                    <a:lstStyle/>
                    <a:p>
                      <a:pPr marL="171450" indent="-171450" algn="l">
                        <a:spcBef>
                          <a:spcPts val="600"/>
                        </a:spcBef>
                        <a:buFont typeface="Wingdings" panose="05000000000000000000" pitchFamily="2" charset="2"/>
                        <a:buChar char="§"/>
                      </a:pPr>
                      <a:r>
                        <a:rPr lang="en-US" sz="2400" dirty="0">
                          <a:solidFill>
                            <a:schemeClr val="bg1"/>
                          </a:solidFill>
                          <a:ea typeface="Times New Roman" panose="02020603050405020304" pitchFamily="18" charset="0"/>
                          <a:cs typeface="Times New Roman" panose="02020603050405020304" pitchFamily="18" charset="0"/>
                        </a:rPr>
                        <a:t>Accurately assess and </a:t>
                      </a:r>
                      <a:r>
                        <a:rPr lang="en-US" sz="2400" b="1" dirty="0">
                          <a:solidFill>
                            <a:schemeClr val="bg1"/>
                          </a:solidFill>
                          <a:ea typeface="Times New Roman" panose="02020603050405020304" pitchFamily="18" charset="0"/>
                          <a:cs typeface="Times New Roman" panose="02020603050405020304" pitchFamily="18" charset="0"/>
                        </a:rPr>
                        <a:t>predict</a:t>
                      </a:r>
                      <a:r>
                        <a:rPr lang="en-US" sz="2400" dirty="0">
                          <a:solidFill>
                            <a:schemeClr val="bg1"/>
                          </a:solidFill>
                          <a:ea typeface="Times New Roman" panose="02020603050405020304" pitchFamily="18" charset="0"/>
                          <a:cs typeface="Times New Roman" panose="02020603050405020304" pitchFamily="18" charset="0"/>
                        </a:rPr>
                        <a:t> who has maximum chances of leaving ?</a:t>
                      </a:r>
                    </a:p>
                    <a:p>
                      <a:pPr marL="171450" indent="-171450" algn="l">
                        <a:spcBef>
                          <a:spcPts val="600"/>
                        </a:spcBef>
                        <a:buFont typeface="Wingdings" panose="05000000000000000000" pitchFamily="2" charset="2"/>
                        <a:buChar char="§"/>
                      </a:pPr>
                      <a:r>
                        <a:rPr lang="en-US" sz="2400" dirty="0">
                          <a:solidFill>
                            <a:schemeClr val="bg1"/>
                          </a:solidFill>
                          <a:ea typeface="Times New Roman" panose="02020603050405020304" pitchFamily="18" charset="0"/>
                          <a:cs typeface="Times New Roman" panose="02020603050405020304" pitchFamily="18" charset="0"/>
                        </a:rPr>
                        <a:t>Identify what </a:t>
                      </a:r>
                      <a:r>
                        <a:rPr lang="en-US" sz="2400" b="1" dirty="0">
                          <a:solidFill>
                            <a:schemeClr val="bg1"/>
                          </a:solidFill>
                          <a:ea typeface="Times New Roman" panose="02020603050405020304" pitchFamily="18" charset="0"/>
                          <a:cs typeface="Times New Roman" panose="02020603050405020304" pitchFamily="18" charset="0"/>
                        </a:rPr>
                        <a:t>influences the Churn </a:t>
                      </a:r>
                      <a:r>
                        <a:rPr lang="en-US" sz="2400" dirty="0">
                          <a:solidFill>
                            <a:schemeClr val="bg1"/>
                          </a:solidFill>
                          <a:ea typeface="Times New Roman" panose="02020603050405020304" pitchFamily="18" charset="0"/>
                          <a:cs typeface="Times New Roman" panose="02020603050405020304" pitchFamily="18" charset="0"/>
                        </a:rPr>
                        <a:t>factor - What data‐driven factors are materially affecting adherence levels?</a:t>
                      </a:r>
                    </a:p>
                    <a:p>
                      <a:pPr marL="171450" indent="-171450" algn="l">
                        <a:spcBef>
                          <a:spcPts val="600"/>
                        </a:spcBef>
                        <a:buFont typeface="Wingdings" panose="05000000000000000000" pitchFamily="2" charset="2"/>
                        <a:buChar char="§"/>
                      </a:pPr>
                      <a:r>
                        <a:rPr lang="en-US" sz="2400" dirty="0">
                          <a:solidFill>
                            <a:schemeClr val="bg1"/>
                          </a:solidFill>
                          <a:ea typeface="Times New Roman" panose="02020603050405020304" pitchFamily="18" charset="0"/>
                          <a:cs typeface="Times New Roman" panose="02020603050405020304" pitchFamily="18" charset="0"/>
                        </a:rPr>
                        <a:t>Based on the above results, start with offers and Rewards.</a:t>
                      </a:r>
                      <a:endParaRPr lang="en-US" sz="2400" b="0" kern="1200" baseline="0" dirty="0">
                        <a:solidFill>
                          <a:schemeClr val="bg1"/>
                        </a:solidFill>
                        <a:latin typeface="+mn-lt"/>
                        <a:ea typeface="Times New Roman" panose="02020603050405020304" pitchFamily="18" charset="0"/>
                        <a:cs typeface="Times New Roman" panose="02020603050405020304" pitchFamily="18"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2">
                        <a:lumMod val="75000"/>
                        <a:alpha val="82000"/>
                      </a:schemeClr>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302183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18E172-F55B-47A3-981B-166AD63D085A}"/>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4D7E6385-92DC-443A-BD09-E6423B39EE4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8" name="TextBox 7">
            <a:extLst>
              <a:ext uri="{FF2B5EF4-FFF2-40B4-BE49-F238E27FC236}">
                <a16:creationId xmlns:a16="http://schemas.microsoft.com/office/drawing/2014/main" xmlns="" id="{3FB1B406-A7CA-458A-8704-A09223A4F033}"/>
              </a:ext>
            </a:extLst>
          </p:cNvPr>
          <p:cNvSpPr txBox="1"/>
          <p:nvPr/>
        </p:nvSpPr>
        <p:spPr>
          <a:xfrm>
            <a:off x="2605087" y="330200"/>
            <a:ext cx="6096001" cy="523220"/>
          </a:xfrm>
          <a:prstGeom prst="rect">
            <a:avLst/>
          </a:prstGeom>
          <a:solidFill>
            <a:schemeClr val="tx1">
              <a:lumMod val="75000"/>
              <a:lumOff val="25000"/>
              <a:alpha val="76000"/>
            </a:schemeClr>
          </a:solidFill>
        </p:spPr>
        <p:txBody>
          <a:bodyPr wrap="square" rtlCol="0">
            <a:spAutoFit/>
          </a:bodyPr>
          <a:lstStyle/>
          <a:p>
            <a:pPr algn="ctr"/>
            <a:r>
              <a:rPr lang="en-IN" sz="2800" dirty="0">
                <a:solidFill>
                  <a:schemeClr val="bg1"/>
                </a:solidFill>
              </a:rPr>
              <a:t>Solving the problem</a:t>
            </a:r>
          </a:p>
        </p:txBody>
      </p:sp>
      <p:graphicFrame>
        <p:nvGraphicFramePr>
          <p:cNvPr id="7" name="Table 6">
            <a:extLst>
              <a:ext uri="{FF2B5EF4-FFF2-40B4-BE49-F238E27FC236}">
                <a16:creationId xmlns:a16="http://schemas.microsoft.com/office/drawing/2014/main" xmlns="" id="{DAC720EA-9E6A-4B27-BFBE-127505EAAB74}"/>
              </a:ext>
            </a:extLst>
          </p:cNvPr>
          <p:cNvGraphicFramePr>
            <a:graphicFrameLocks noGrp="1"/>
          </p:cNvGraphicFramePr>
          <p:nvPr/>
        </p:nvGraphicFramePr>
        <p:xfrm>
          <a:off x="838200" y="1399361"/>
          <a:ext cx="10320338" cy="3901301"/>
        </p:xfrm>
        <a:graphic>
          <a:graphicData uri="http://schemas.openxmlformats.org/drawingml/2006/table">
            <a:tbl>
              <a:tblPr firstRow="1" bandRow="1">
                <a:tableStyleId>{5C22544A-7EE6-4342-B048-85BDC9FD1C3A}</a:tableStyleId>
              </a:tblPr>
              <a:tblGrid>
                <a:gridCol w="10320338">
                  <a:extLst>
                    <a:ext uri="{9D8B030D-6E8A-4147-A177-3AD203B41FA5}">
                      <a16:colId xmlns:a16="http://schemas.microsoft.com/office/drawing/2014/main" xmlns="" val="20000"/>
                    </a:ext>
                  </a:extLst>
                </a:gridCol>
              </a:tblGrid>
              <a:tr h="5948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cs typeface="Calibri" pitchFamily="34" charset="0"/>
                        </a:rPr>
                        <a:t>Building a new Predictive Adherence system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sngStrike" kern="1200" cap="none" spc="0" normalizeH="0" baseline="0" noProof="0" dirty="0">
                        <a:ln>
                          <a:noFill/>
                        </a:ln>
                        <a:solidFill>
                          <a:srgbClr val="FFFFFF"/>
                        </a:solidFill>
                        <a:effectLst/>
                        <a:uLnTx/>
                        <a:uFillTx/>
                        <a:latin typeface="+mj-lt"/>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lumMod val="75000"/>
                        <a:alpha val="82000"/>
                      </a:schemeClr>
                    </a:solidFill>
                  </a:tcPr>
                </a:tc>
                <a:extLst>
                  <a:ext uri="{0D108BD9-81ED-4DB2-BD59-A6C34878D82A}">
                    <a16:rowId xmlns:a16="http://schemas.microsoft.com/office/drawing/2014/main" xmlns="" val="10000"/>
                  </a:ext>
                </a:extLst>
              </a:tr>
              <a:tr h="3306484">
                <a:tc>
                  <a:txBody>
                    <a:bodyPr/>
                    <a:lstStyle/>
                    <a:p>
                      <a:pPr marL="171450" indent="-171450" algn="l">
                        <a:spcBef>
                          <a:spcPts val="600"/>
                        </a:spcBef>
                        <a:buFont typeface="Wingdings" panose="05000000000000000000" pitchFamily="2" charset="2"/>
                        <a:buChar char="§"/>
                      </a:pPr>
                      <a:r>
                        <a:rPr lang="en-US" sz="2400" dirty="0">
                          <a:solidFill>
                            <a:schemeClr val="bg1"/>
                          </a:solidFill>
                          <a:ea typeface="Times New Roman" panose="02020603050405020304" pitchFamily="18" charset="0"/>
                          <a:cs typeface="Times New Roman" panose="02020603050405020304" pitchFamily="18" charset="0"/>
                        </a:rPr>
                        <a:t>Accurately assess and </a:t>
                      </a:r>
                      <a:r>
                        <a:rPr lang="en-US" sz="2400" b="1" dirty="0">
                          <a:solidFill>
                            <a:schemeClr val="bg1"/>
                          </a:solidFill>
                          <a:ea typeface="Times New Roman" panose="02020603050405020304" pitchFamily="18" charset="0"/>
                          <a:cs typeface="Times New Roman" panose="02020603050405020304" pitchFamily="18" charset="0"/>
                        </a:rPr>
                        <a:t>predict</a:t>
                      </a:r>
                      <a:r>
                        <a:rPr lang="en-US" sz="2400" dirty="0">
                          <a:solidFill>
                            <a:schemeClr val="bg1"/>
                          </a:solidFill>
                          <a:ea typeface="Times New Roman" panose="02020603050405020304" pitchFamily="18" charset="0"/>
                          <a:cs typeface="Times New Roman" panose="02020603050405020304" pitchFamily="18" charset="0"/>
                        </a:rPr>
                        <a:t> who has maximum chances of leaving ?</a:t>
                      </a:r>
                    </a:p>
                    <a:p>
                      <a:pPr marL="171450" indent="-171450" algn="l">
                        <a:spcBef>
                          <a:spcPts val="600"/>
                        </a:spcBef>
                        <a:buFont typeface="Wingdings" panose="05000000000000000000" pitchFamily="2" charset="2"/>
                        <a:buChar char="§"/>
                      </a:pPr>
                      <a:r>
                        <a:rPr lang="en-US" sz="2400" dirty="0">
                          <a:solidFill>
                            <a:schemeClr val="bg1"/>
                          </a:solidFill>
                          <a:ea typeface="Times New Roman" panose="02020603050405020304" pitchFamily="18" charset="0"/>
                          <a:cs typeface="Times New Roman" panose="02020603050405020304" pitchFamily="18" charset="0"/>
                        </a:rPr>
                        <a:t>Identify what </a:t>
                      </a:r>
                      <a:r>
                        <a:rPr lang="en-US" sz="2400" b="1" dirty="0">
                          <a:solidFill>
                            <a:schemeClr val="bg1"/>
                          </a:solidFill>
                          <a:ea typeface="Times New Roman" panose="02020603050405020304" pitchFamily="18" charset="0"/>
                          <a:cs typeface="Times New Roman" panose="02020603050405020304" pitchFamily="18" charset="0"/>
                        </a:rPr>
                        <a:t>influences the Churn </a:t>
                      </a:r>
                      <a:r>
                        <a:rPr lang="en-US" sz="2400" dirty="0">
                          <a:solidFill>
                            <a:schemeClr val="bg1"/>
                          </a:solidFill>
                          <a:ea typeface="Times New Roman" panose="02020603050405020304" pitchFamily="18" charset="0"/>
                          <a:cs typeface="Times New Roman" panose="02020603050405020304" pitchFamily="18" charset="0"/>
                        </a:rPr>
                        <a:t>factor - What data‐driven factors are materially affecting adherence levels?</a:t>
                      </a:r>
                    </a:p>
                    <a:p>
                      <a:pPr marL="171450" indent="-171450" algn="l">
                        <a:spcBef>
                          <a:spcPts val="600"/>
                        </a:spcBef>
                        <a:buFont typeface="Wingdings" panose="05000000000000000000" pitchFamily="2" charset="2"/>
                        <a:buChar char="§"/>
                      </a:pPr>
                      <a:r>
                        <a:rPr lang="en-US" sz="2400" dirty="0">
                          <a:solidFill>
                            <a:schemeClr val="bg1"/>
                          </a:solidFill>
                          <a:ea typeface="Times New Roman" panose="02020603050405020304" pitchFamily="18" charset="0"/>
                          <a:cs typeface="Times New Roman" panose="02020603050405020304" pitchFamily="18" charset="0"/>
                        </a:rPr>
                        <a:t>Based on the above results, start with offers and Rewards.</a:t>
                      </a:r>
                      <a:endParaRPr lang="en-US" sz="2400" b="0" kern="1200" baseline="0" dirty="0">
                        <a:solidFill>
                          <a:schemeClr val="bg1"/>
                        </a:solidFill>
                        <a:latin typeface="+mn-lt"/>
                        <a:ea typeface="Times New Roman" panose="02020603050405020304" pitchFamily="18" charset="0"/>
                        <a:cs typeface="Times New Roman" panose="02020603050405020304" pitchFamily="18"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2">
                        <a:lumMod val="75000"/>
                        <a:alpha val="82000"/>
                      </a:schemeClr>
                    </a:solidFill>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7835390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894326" y="224714"/>
            <a:ext cx="8392674" cy="279165"/>
          </a:xfrm>
        </p:spPr>
        <p:txBody>
          <a:bodyPr>
            <a:normAutofit fontScale="90000"/>
          </a:bodyPr>
          <a:lstStyle/>
          <a:p>
            <a:pPr algn="ctr"/>
            <a:r>
              <a:rPr lang="en-US" sz="2400" b="1" dirty="0">
                <a:solidFill>
                  <a:schemeClr val="accent1"/>
                </a:solidFill>
              </a:rPr>
              <a:t>Primary Stake-Holders</a:t>
            </a:r>
          </a:p>
        </p:txBody>
      </p:sp>
      <p:sp>
        <p:nvSpPr>
          <p:cNvPr id="10" name="Rectangle 9"/>
          <p:cNvSpPr/>
          <p:nvPr/>
        </p:nvSpPr>
        <p:spPr bwMode="ltGray">
          <a:xfrm>
            <a:off x="1879866" y="1021280"/>
            <a:ext cx="2019782" cy="1460012"/>
          </a:xfrm>
          <a:prstGeom prst="rect">
            <a:avLst/>
          </a:prstGeom>
          <a:solidFill>
            <a:srgbClr val="00B0F0"/>
          </a:solidFill>
          <a:ln w="25400" cap="flat" cmpd="sng" algn="ctr">
            <a:solidFill>
              <a:schemeClr val="accent1"/>
            </a:solidFill>
            <a:prstDash val="solid"/>
          </a:ln>
          <a:effectLst/>
        </p:spPr>
        <p:txBody>
          <a:bodyPr anchor="ctr"/>
          <a:lstStyle/>
          <a:p>
            <a:pPr algn="ctr" fontAlgn="base">
              <a:spcBef>
                <a:spcPct val="20000"/>
              </a:spcBef>
              <a:spcAft>
                <a:spcPct val="0"/>
              </a:spcAft>
              <a:defRPr/>
            </a:pPr>
            <a:r>
              <a:rPr lang="en-US" b="1" kern="0" dirty="0">
                <a:solidFill>
                  <a:srgbClr val="FFFFFF"/>
                </a:solidFill>
              </a:rPr>
              <a:t>Telecom Companies</a:t>
            </a:r>
          </a:p>
        </p:txBody>
      </p:sp>
      <p:sp>
        <p:nvSpPr>
          <p:cNvPr id="11" name="Rectangle 10"/>
          <p:cNvSpPr/>
          <p:nvPr/>
        </p:nvSpPr>
        <p:spPr bwMode="ltGray">
          <a:xfrm>
            <a:off x="3899648" y="1000793"/>
            <a:ext cx="6360453" cy="1460012"/>
          </a:xfrm>
          <a:prstGeom prst="rect">
            <a:avLst/>
          </a:prstGeom>
          <a:noFill/>
          <a:ln w="19050" cap="flat" cmpd="sng" algn="ctr">
            <a:solidFill>
              <a:schemeClr val="accent1"/>
            </a:solidFill>
            <a:prstDash val="solid"/>
          </a:ln>
          <a:effectLst/>
        </p:spPr>
        <p:txBody>
          <a:bodyPr anchor="ctr"/>
          <a:lstStyle/>
          <a:p>
            <a:pPr marL="173037" lvl="1" indent="-171450" fontAlgn="base">
              <a:spcBef>
                <a:spcPts val="600"/>
              </a:spcBef>
              <a:spcAft>
                <a:spcPct val="0"/>
              </a:spcAft>
              <a:buClr>
                <a:srgbClr val="002776"/>
              </a:buClr>
              <a:buFont typeface="Wingdings" panose="05000000000000000000" pitchFamily="2" charset="2"/>
              <a:buChar char="§"/>
              <a:defRPr/>
            </a:pPr>
            <a:endParaRPr lang="en-US" sz="1400" kern="0" dirty="0">
              <a:solidFill>
                <a:srgbClr val="002776"/>
              </a:solidFill>
              <a:ea typeface="ＭＳ Ｐゴシック" pitchFamily="50" charset="-128"/>
            </a:endParaRPr>
          </a:p>
          <a:p>
            <a:pPr marL="173037" lvl="1" indent="-171450" fontAlgn="base">
              <a:spcBef>
                <a:spcPts val="600"/>
              </a:spcBef>
              <a:spcAft>
                <a:spcPct val="0"/>
              </a:spcAft>
              <a:buClr>
                <a:srgbClr val="002776"/>
              </a:buClr>
              <a:buFont typeface="Wingdings" panose="05000000000000000000" pitchFamily="2" charset="2"/>
              <a:buChar char="§"/>
              <a:defRPr/>
            </a:pPr>
            <a:r>
              <a:rPr lang="en-US" sz="1400" kern="0" dirty="0">
                <a:solidFill>
                  <a:srgbClr val="002776"/>
                </a:solidFill>
                <a:ea typeface="ＭＳ Ｐゴシック" pitchFamily="50" charset="-128"/>
              </a:rPr>
              <a:t>Throttle overall sales.</a:t>
            </a:r>
          </a:p>
          <a:p>
            <a:pPr marL="173037" lvl="1" indent="-171450" fontAlgn="base">
              <a:spcBef>
                <a:spcPts val="600"/>
              </a:spcBef>
              <a:spcAft>
                <a:spcPct val="0"/>
              </a:spcAft>
              <a:buClr>
                <a:srgbClr val="002776"/>
              </a:buClr>
              <a:buFont typeface="Wingdings" panose="05000000000000000000" pitchFamily="2" charset="2"/>
              <a:buChar char="§"/>
              <a:defRPr/>
            </a:pPr>
            <a:r>
              <a:rPr lang="en-US" sz="1400" kern="0" dirty="0">
                <a:solidFill>
                  <a:srgbClr val="002776"/>
                </a:solidFill>
                <a:ea typeface="ＭＳ Ｐゴシック" pitchFamily="50" charset="-128"/>
              </a:rPr>
              <a:t>Increased customer engagement</a:t>
            </a:r>
          </a:p>
          <a:p>
            <a:pPr marL="173037" lvl="1" indent="-171450" fontAlgn="base">
              <a:spcBef>
                <a:spcPts val="600"/>
              </a:spcBef>
              <a:spcAft>
                <a:spcPct val="0"/>
              </a:spcAft>
              <a:buClr>
                <a:srgbClr val="002776"/>
              </a:buClr>
              <a:buFont typeface="Wingdings" panose="05000000000000000000" pitchFamily="2" charset="2"/>
              <a:buChar char="§"/>
              <a:defRPr/>
            </a:pPr>
            <a:r>
              <a:rPr lang="en-US" sz="1400" kern="0" dirty="0">
                <a:solidFill>
                  <a:srgbClr val="002776"/>
                </a:solidFill>
                <a:ea typeface="ＭＳ Ｐゴシック" pitchFamily="50" charset="-128"/>
              </a:rPr>
              <a:t>Limited risk of ill-effects</a:t>
            </a:r>
          </a:p>
          <a:p>
            <a:pPr marL="173037" lvl="1" indent="-171450" fontAlgn="base">
              <a:spcBef>
                <a:spcPts val="600"/>
              </a:spcBef>
              <a:spcAft>
                <a:spcPct val="0"/>
              </a:spcAft>
              <a:buClr>
                <a:srgbClr val="002776"/>
              </a:buClr>
              <a:buFont typeface="Wingdings" panose="05000000000000000000" pitchFamily="2" charset="2"/>
              <a:buChar char="§"/>
              <a:defRPr/>
            </a:pPr>
            <a:r>
              <a:rPr lang="en-US" sz="1400" kern="0" dirty="0">
                <a:solidFill>
                  <a:srgbClr val="002776"/>
                </a:solidFill>
                <a:ea typeface="ＭＳ Ｐゴシック" pitchFamily="50" charset="-128"/>
              </a:rPr>
              <a:t>Flexibility to scale up</a:t>
            </a:r>
          </a:p>
          <a:p>
            <a:pPr marL="1587" lvl="1" fontAlgn="base">
              <a:spcBef>
                <a:spcPts val="1200"/>
              </a:spcBef>
              <a:spcAft>
                <a:spcPct val="0"/>
              </a:spcAft>
              <a:buClr>
                <a:srgbClr val="002776"/>
              </a:buClr>
              <a:defRPr/>
            </a:pPr>
            <a:endParaRPr lang="en-US" sz="1400" kern="0" dirty="0">
              <a:solidFill>
                <a:srgbClr val="002776"/>
              </a:solidFill>
              <a:latin typeface="+mj-lt"/>
              <a:ea typeface="ＭＳ Ｐゴシック" pitchFamily="50" charset="-128"/>
            </a:endParaRPr>
          </a:p>
        </p:txBody>
      </p:sp>
      <p:sp>
        <p:nvSpPr>
          <p:cNvPr id="12" name="Rectangle 11"/>
          <p:cNvSpPr/>
          <p:nvPr/>
        </p:nvSpPr>
        <p:spPr bwMode="ltGray">
          <a:xfrm>
            <a:off x="1888831" y="2998694"/>
            <a:ext cx="2010817" cy="1448144"/>
          </a:xfrm>
          <a:prstGeom prst="rect">
            <a:avLst/>
          </a:prstGeom>
          <a:solidFill>
            <a:srgbClr val="00B0F0"/>
          </a:solidFill>
          <a:ln w="25400" cap="flat" cmpd="sng" algn="ctr">
            <a:solidFill>
              <a:schemeClr val="accent1"/>
            </a:solidFill>
            <a:prstDash val="solid"/>
          </a:ln>
          <a:effectLst/>
        </p:spPr>
        <p:txBody>
          <a:bodyPr anchor="ctr"/>
          <a:lstStyle/>
          <a:p>
            <a:pPr algn="ctr" fontAlgn="base">
              <a:spcBef>
                <a:spcPct val="20000"/>
              </a:spcBef>
              <a:spcAft>
                <a:spcPct val="0"/>
              </a:spcAft>
            </a:pPr>
            <a:r>
              <a:rPr lang="en-US" b="1" kern="0" dirty="0">
                <a:solidFill>
                  <a:srgbClr val="FFFFFF"/>
                </a:solidFill>
              </a:rPr>
              <a:t>Consumers</a:t>
            </a:r>
          </a:p>
        </p:txBody>
      </p:sp>
      <p:sp>
        <p:nvSpPr>
          <p:cNvPr id="13" name="Rectangle 12"/>
          <p:cNvSpPr/>
          <p:nvPr/>
        </p:nvSpPr>
        <p:spPr bwMode="ltGray">
          <a:xfrm>
            <a:off x="3899648" y="2998694"/>
            <a:ext cx="6387353" cy="1447800"/>
          </a:xfrm>
          <a:prstGeom prst="rect">
            <a:avLst/>
          </a:prstGeom>
          <a:noFill/>
          <a:ln w="19050" cap="flat" cmpd="sng" algn="ctr">
            <a:solidFill>
              <a:schemeClr val="accent1"/>
            </a:solidFill>
            <a:prstDash val="solid"/>
          </a:ln>
          <a:effectLst/>
        </p:spPr>
        <p:txBody>
          <a:bodyPr anchor="ctr"/>
          <a:lstStyle/>
          <a:p>
            <a:pPr marL="173037" lvl="1" indent="-171450" fontAlgn="base">
              <a:spcBef>
                <a:spcPts val="600"/>
              </a:spcBef>
              <a:spcAft>
                <a:spcPct val="0"/>
              </a:spcAft>
              <a:buClr>
                <a:srgbClr val="002776"/>
              </a:buClr>
              <a:buFont typeface="Wingdings" panose="05000000000000000000" pitchFamily="2" charset="2"/>
              <a:buChar char="§"/>
            </a:pPr>
            <a:r>
              <a:rPr lang="en-US" sz="1400" kern="0" dirty="0">
                <a:solidFill>
                  <a:srgbClr val="002776"/>
                </a:solidFill>
                <a:ea typeface="ＭＳ Ｐゴシック" pitchFamily="50" charset="-128"/>
              </a:rPr>
              <a:t>Improved overall quality of healthcare.</a:t>
            </a:r>
          </a:p>
          <a:p>
            <a:pPr marL="173037" lvl="1" indent="-171450" fontAlgn="base">
              <a:spcBef>
                <a:spcPts val="600"/>
              </a:spcBef>
              <a:spcAft>
                <a:spcPct val="0"/>
              </a:spcAft>
              <a:buClr>
                <a:srgbClr val="002776"/>
              </a:buClr>
              <a:buFont typeface="Wingdings" panose="05000000000000000000" pitchFamily="2" charset="2"/>
              <a:buChar char="§"/>
            </a:pPr>
            <a:r>
              <a:rPr lang="en-US" sz="1400" kern="0" dirty="0">
                <a:solidFill>
                  <a:srgbClr val="002776"/>
                </a:solidFill>
                <a:ea typeface="ＭＳ Ｐゴシック" pitchFamily="50" charset="-128"/>
              </a:rPr>
              <a:t>Mitigate risk of re-hospitalizations.</a:t>
            </a:r>
          </a:p>
          <a:p>
            <a:pPr marL="173037" lvl="1" indent="-171450" fontAlgn="base">
              <a:spcBef>
                <a:spcPts val="600"/>
              </a:spcBef>
              <a:spcAft>
                <a:spcPct val="0"/>
              </a:spcAft>
              <a:buClr>
                <a:srgbClr val="002776"/>
              </a:buClr>
              <a:buFont typeface="Wingdings" panose="05000000000000000000" pitchFamily="2" charset="2"/>
              <a:buChar char="§"/>
            </a:pPr>
            <a:r>
              <a:rPr lang="en-US" sz="1400" kern="0" dirty="0">
                <a:solidFill>
                  <a:srgbClr val="002776"/>
                </a:solidFill>
                <a:ea typeface="ＭＳ Ｐゴシック" pitchFamily="50" charset="-128"/>
              </a:rPr>
              <a:t>Decreased costs of healthcare. </a:t>
            </a:r>
          </a:p>
        </p:txBody>
      </p:sp>
      <p:pic>
        <p:nvPicPr>
          <p:cNvPr id="3" name="Picture 2">
            <a:extLst>
              <a:ext uri="{FF2B5EF4-FFF2-40B4-BE49-F238E27FC236}">
                <a16:creationId xmlns:a16="http://schemas.microsoft.com/office/drawing/2014/main" xmlns="" id="{FDAAE8F2-3238-4B57-886D-385BC8B64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199" y="1021281"/>
            <a:ext cx="2944901" cy="1439524"/>
          </a:xfrm>
          <a:prstGeom prst="rect">
            <a:avLst/>
          </a:prstGeom>
        </p:spPr>
      </p:pic>
      <p:pic>
        <p:nvPicPr>
          <p:cNvPr id="5" name="Picture 4">
            <a:extLst>
              <a:ext uri="{FF2B5EF4-FFF2-40B4-BE49-F238E27FC236}">
                <a16:creationId xmlns:a16="http://schemas.microsoft.com/office/drawing/2014/main" xmlns="" id="{CB57B407-7049-4457-99CD-61A96BC9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3046153"/>
            <a:ext cx="2971800" cy="1400341"/>
          </a:xfrm>
          <a:prstGeom prst="rect">
            <a:avLst/>
          </a:prstGeom>
        </p:spPr>
      </p:pic>
      <p:pic>
        <p:nvPicPr>
          <p:cNvPr id="15" name="Picture 14">
            <a:extLst>
              <a:ext uri="{FF2B5EF4-FFF2-40B4-BE49-F238E27FC236}">
                <a16:creationId xmlns:a16="http://schemas.microsoft.com/office/drawing/2014/main" xmlns="" id="{4CA83FB2-704E-4978-BB55-23E63A7F34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737"/>
            <a:ext cx="12192000" cy="6853551"/>
          </a:xfrm>
          <a:prstGeom prst="rect">
            <a:avLst/>
          </a:prstGeom>
        </p:spPr>
      </p:pic>
      <p:sp>
        <p:nvSpPr>
          <p:cNvPr id="19" name="Rectangle 18">
            <a:extLst>
              <a:ext uri="{FF2B5EF4-FFF2-40B4-BE49-F238E27FC236}">
                <a16:creationId xmlns:a16="http://schemas.microsoft.com/office/drawing/2014/main" xmlns="" id="{34DD77FC-7828-4B2C-8373-6B5A4F6D8E22}"/>
              </a:ext>
            </a:extLst>
          </p:cNvPr>
          <p:cNvSpPr/>
          <p:nvPr/>
        </p:nvSpPr>
        <p:spPr bwMode="ltGray">
          <a:xfrm>
            <a:off x="1461810" y="2139338"/>
            <a:ext cx="2019782" cy="1460012"/>
          </a:xfrm>
          <a:prstGeom prst="rect">
            <a:avLst/>
          </a:prstGeom>
          <a:solidFill>
            <a:schemeClr val="accent1">
              <a:lumMod val="75000"/>
              <a:alpha val="56000"/>
            </a:schemeClr>
          </a:solidFill>
          <a:ln w="25400" cap="flat" cmpd="sng" algn="ctr">
            <a:solidFill>
              <a:schemeClr val="accent1"/>
            </a:solidFill>
            <a:prstDash val="solid"/>
          </a:ln>
          <a:effectLst/>
        </p:spPr>
        <p:txBody>
          <a:bodyPr anchor="ctr"/>
          <a:lstStyle/>
          <a:p>
            <a:pPr algn="ctr" fontAlgn="base">
              <a:spcBef>
                <a:spcPct val="20000"/>
              </a:spcBef>
              <a:spcAft>
                <a:spcPct val="0"/>
              </a:spcAft>
              <a:defRPr/>
            </a:pPr>
            <a:r>
              <a:rPr lang="en-US" b="1" kern="0" dirty="0">
                <a:solidFill>
                  <a:srgbClr val="FFFFFF"/>
                </a:solidFill>
              </a:rPr>
              <a:t>Telecom Companies</a:t>
            </a:r>
          </a:p>
        </p:txBody>
      </p:sp>
      <p:sp>
        <p:nvSpPr>
          <p:cNvPr id="20" name="Rectangle 19">
            <a:extLst>
              <a:ext uri="{FF2B5EF4-FFF2-40B4-BE49-F238E27FC236}">
                <a16:creationId xmlns:a16="http://schemas.microsoft.com/office/drawing/2014/main" xmlns="" id="{06679233-F3E3-45D6-9DC5-3810E8F41DCB}"/>
              </a:ext>
            </a:extLst>
          </p:cNvPr>
          <p:cNvSpPr/>
          <p:nvPr/>
        </p:nvSpPr>
        <p:spPr bwMode="ltGray">
          <a:xfrm>
            <a:off x="3495037" y="2138810"/>
            <a:ext cx="6360453" cy="1460012"/>
          </a:xfrm>
          <a:prstGeom prst="rect">
            <a:avLst/>
          </a:prstGeom>
          <a:solidFill>
            <a:schemeClr val="accent1">
              <a:lumMod val="60000"/>
              <a:lumOff val="40000"/>
              <a:alpha val="14000"/>
            </a:schemeClr>
          </a:solidFill>
          <a:ln w="19050" cap="flat" cmpd="sng" algn="ctr">
            <a:solidFill>
              <a:schemeClr val="accent1"/>
            </a:solidFill>
            <a:prstDash val="solid"/>
          </a:ln>
          <a:effectLst/>
        </p:spPr>
        <p:txBody>
          <a:bodyPr anchor="ctr"/>
          <a:lstStyle/>
          <a:p>
            <a:pPr marL="173037" lvl="1" indent="-171450" fontAlgn="base">
              <a:spcBef>
                <a:spcPts val="600"/>
              </a:spcBef>
              <a:spcAft>
                <a:spcPct val="0"/>
              </a:spcAft>
              <a:buClr>
                <a:srgbClr val="002776"/>
              </a:buClr>
              <a:buFont typeface="Wingdings" panose="05000000000000000000" pitchFamily="2" charset="2"/>
              <a:buChar char="§"/>
              <a:defRPr/>
            </a:pPr>
            <a:endParaRPr lang="en-US" sz="1400" kern="0" dirty="0">
              <a:solidFill>
                <a:srgbClr val="002776"/>
              </a:solidFill>
              <a:ea typeface="ＭＳ Ｐゴシック" pitchFamily="50" charset="-128"/>
            </a:endParaRPr>
          </a:p>
          <a:p>
            <a:pPr marL="173037" lvl="1" indent="-171450" fontAlgn="base">
              <a:spcBef>
                <a:spcPts val="600"/>
              </a:spcBef>
              <a:spcAft>
                <a:spcPct val="0"/>
              </a:spcAft>
              <a:buClr>
                <a:srgbClr val="002776"/>
              </a:buClr>
              <a:buFont typeface="Wingdings" panose="05000000000000000000" pitchFamily="2" charset="2"/>
              <a:buChar char="§"/>
              <a:defRPr/>
            </a:pPr>
            <a:r>
              <a:rPr lang="en-US" sz="1400" kern="0" dirty="0">
                <a:solidFill>
                  <a:schemeClr val="bg1"/>
                </a:solidFill>
                <a:ea typeface="ＭＳ Ｐゴシック" pitchFamily="50" charset="-128"/>
              </a:rPr>
              <a:t>Throttle overall sales.</a:t>
            </a:r>
          </a:p>
          <a:p>
            <a:pPr marL="173037" lvl="1" indent="-171450" fontAlgn="base">
              <a:spcBef>
                <a:spcPts val="600"/>
              </a:spcBef>
              <a:spcAft>
                <a:spcPct val="0"/>
              </a:spcAft>
              <a:buClr>
                <a:srgbClr val="002776"/>
              </a:buClr>
              <a:buFont typeface="Wingdings" panose="05000000000000000000" pitchFamily="2" charset="2"/>
              <a:buChar char="§"/>
              <a:defRPr/>
            </a:pPr>
            <a:r>
              <a:rPr lang="en-US" sz="1400" kern="0" dirty="0">
                <a:solidFill>
                  <a:schemeClr val="bg1"/>
                </a:solidFill>
                <a:ea typeface="ＭＳ Ｐゴシック" pitchFamily="50" charset="-128"/>
              </a:rPr>
              <a:t>Increased customer engagement</a:t>
            </a:r>
          </a:p>
          <a:p>
            <a:pPr marL="173037" lvl="1" indent="-171450" fontAlgn="base">
              <a:spcBef>
                <a:spcPts val="600"/>
              </a:spcBef>
              <a:spcAft>
                <a:spcPct val="0"/>
              </a:spcAft>
              <a:buClr>
                <a:srgbClr val="002776"/>
              </a:buClr>
              <a:buFont typeface="Wingdings" panose="05000000000000000000" pitchFamily="2" charset="2"/>
              <a:buChar char="§"/>
              <a:defRPr/>
            </a:pPr>
            <a:r>
              <a:rPr lang="en-US" sz="1400" kern="0" dirty="0">
                <a:solidFill>
                  <a:schemeClr val="bg1"/>
                </a:solidFill>
                <a:ea typeface="ＭＳ Ｐゴシック" pitchFamily="50" charset="-128"/>
              </a:rPr>
              <a:t>Retain maximum customers</a:t>
            </a:r>
          </a:p>
          <a:p>
            <a:pPr marL="173037" lvl="1" indent="-171450" fontAlgn="base">
              <a:spcBef>
                <a:spcPts val="600"/>
              </a:spcBef>
              <a:spcAft>
                <a:spcPct val="0"/>
              </a:spcAft>
              <a:buClr>
                <a:srgbClr val="002776"/>
              </a:buClr>
              <a:buFont typeface="Wingdings" panose="05000000000000000000" pitchFamily="2" charset="2"/>
              <a:buChar char="§"/>
              <a:defRPr/>
            </a:pPr>
            <a:r>
              <a:rPr lang="en-US" sz="1400" kern="0" dirty="0">
                <a:solidFill>
                  <a:schemeClr val="bg1"/>
                </a:solidFill>
                <a:ea typeface="ＭＳ Ｐゴシック" pitchFamily="50" charset="-128"/>
              </a:rPr>
              <a:t>Flexibility to scale up</a:t>
            </a:r>
          </a:p>
          <a:p>
            <a:pPr marL="1587" lvl="1" fontAlgn="base">
              <a:spcBef>
                <a:spcPts val="1200"/>
              </a:spcBef>
              <a:spcAft>
                <a:spcPct val="0"/>
              </a:spcAft>
              <a:buClr>
                <a:srgbClr val="002776"/>
              </a:buClr>
              <a:defRPr/>
            </a:pPr>
            <a:endParaRPr lang="en-US" sz="1400" kern="0" dirty="0">
              <a:solidFill>
                <a:srgbClr val="002776"/>
              </a:solidFill>
              <a:latin typeface="+mj-lt"/>
              <a:ea typeface="ＭＳ Ｐゴシック" pitchFamily="50" charset="-128"/>
            </a:endParaRPr>
          </a:p>
        </p:txBody>
      </p:sp>
      <p:pic>
        <p:nvPicPr>
          <p:cNvPr id="21" name="Picture 20">
            <a:extLst>
              <a:ext uri="{FF2B5EF4-FFF2-40B4-BE49-F238E27FC236}">
                <a16:creationId xmlns:a16="http://schemas.microsoft.com/office/drawing/2014/main" xmlns="" id="{89FBCC18-12DA-4252-9041-8A9B89606E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2513" y="2460805"/>
            <a:ext cx="2944901" cy="903467"/>
          </a:xfrm>
          <a:prstGeom prst="rect">
            <a:avLst/>
          </a:prstGeom>
        </p:spPr>
      </p:pic>
      <p:sp>
        <p:nvSpPr>
          <p:cNvPr id="22" name="Rectangle 21">
            <a:extLst>
              <a:ext uri="{FF2B5EF4-FFF2-40B4-BE49-F238E27FC236}">
                <a16:creationId xmlns:a16="http://schemas.microsoft.com/office/drawing/2014/main" xmlns="" id="{ABD37DD0-4A6C-4C44-971E-802FF17E6198}"/>
              </a:ext>
            </a:extLst>
          </p:cNvPr>
          <p:cNvSpPr/>
          <p:nvPr/>
        </p:nvSpPr>
        <p:spPr bwMode="ltGray">
          <a:xfrm>
            <a:off x="1470775" y="4154970"/>
            <a:ext cx="2010817" cy="1448144"/>
          </a:xfrm>
          <a:prstGeom prst="rect">
            <a:avLst/>
          </a:prstGeom>
          <a:solidFill>
            <a:schemeClr val="accent1">
              <a:lumMod val="75000"/>
              <a:alpha val="50000"/>
            </a:schemeClr>
          </a:solidFill>
          <a:ln w="25400" cap="flat" cmpd="sng" algn="ctr">
            <a:solidFill>
              <a:schemeClr val="accent1"/>
            </a:solidFill>
            <a:prstDash val="solid"/>
          </a:ln>
          <a:effectLst/>
        </p:spPr>
        <p:txBody>
          <a:bodyPr anchor="ctr"/>
          <a:lstStyle/>
          <a:p>
            <a:pPr algn="ctr" fontAlgn="base">
              <a:spcBef>
                <a:spcPct val="20000"/>
              </a:spcBef>
              <a:spcAft>
                <a:spcPct val="0"/>
              </a:spcAft>
            </a:pPr>
            <a:r>
              <a:rPr lang="en-US" b="1" kern="0" dirty="0">
                <a:solidFill>
                  <a:srgbClr val="FFFFFF"/>
                </a:solidFill>
              </a:rPr>
              <a:t>Consumers</a:t>
            </a:r>
          </a:p>
        </p:txBody>
      </p:sp>
      <p:sp>
        <p:nvSpPr>
          <p:cNvPr id="23" name="Rectangle 22">
            <a:extLst>
              <a:ext uri="{FF2B5EF4-FFF2-40B4-BE49-F238E27FC236}">
                <a16:creationId xmlns:a16="http://schemas.microsoft.com/office/drawing/2014/main" xmlns="" id="{9808015D-C48F-409C-A372-19225CC9D408}"/>
              </a:ext>
            </a:extLst>
          </p:cNvPr>
          <p:cNvSpPr/>
          <p:nvPr/>
        </p:nvSpPr>
        <p:spPr bwMode="ltGray">
          <a:xfrm>
            <a:off x="3495037" y="4151490"/>
            <a:ext cx="6387353" cy="1447800"/>
          </a:xfrm>
          <a:prstGeom prst="rect">
            <a:avLst/>
          </a:prstGeom>
          <a:noFill/>
          <a:ln w="19050" cap="flat" cmpd="sng" algn="ctr">
            <a:solidFill>
              <a:schemeClr val="accent1"/>
            </a:solidFill>
            <a:prstDash val="solid"/>
          </a:ln>
          <a:effectLst/>
        </p:spPr>
        <p:txBody>
          <a:bodyPr anchor="ctr"/>
          <a:lstStyle/>
          <a:p>
            <a:pPr marL="173037" lvl="1" indent="-171450" fontAlgn="base">
              <a:spcBef>
                <a:spcPts val="600"/>
              </a:spcBef>
              <a:spcAft>
                <a:spcPct val="0"/>
              </a:spcAft>
              <a:buClr>
                <a:srgbClr val="002776"/>
              </a:buClr>
              <a:buFont typeface="Wingdings" panose="05000000000000000000" pitchFamily="2" charset="2"/>
              <a:buChar char="§"/>
            </a:pPr>
            <a:r>
              <a:rPr lang="en-US" sz="1400" kern="0" dirty="0">
                <a:solidFill>
                  <a:schemeClr val="bg1"/>
                </a:solidFill>
                <a:ea typeface="ＭＳ Ｐゴシック" pitchFamily="50" charset="-128"/>
              </a:rPr>
              <a:t>Cost efficient</a:t>
            </a:r>
          </a:p>
          <a:p>
            <a:pPr marL="173037" lvl="1" indent="-171450" fontAlgn="base">
              <a:spcBef>
                <a:spcPts val="600"/>
              </a:spcBef>
              <a:spcAft>
                <a:spcPct val="0"/>
              </a:spcAft>
              <a:buClr>
                <a:srgbClr val="002776"/>
              </a:buClr>
              <a:buFont typeface="Wingdings" panose="05000000000000000000" pitchFamily="2" charset="2"/>
              <a:buChar char="§"/>
            </a:pPr>
            <a:r>
              <a:rPr lang="en-US" sz="1400" kern="0" dirty="0">
                <a:solidFill>
                  <a:schemeClr val="bg1"/>
                </a:solidFill>
                <a:ea typeface="ＭＳ Ｐゴシック" pitchFamily="50" charset="-128"/>
              </a:rPr>
              <a:t>Better calling and internet services.</a:t>
            </a:r>
          </a:p>
          <a:p>
            <a:pPr marL="173037" lvl="1" indent="-171450" fontAlgn="base">
              <a:spcBef>
                <a:spcPts val="600"/>
              </a:spcBef>
              <a:spcAft>
                <a:spcPct val="0"/>
              </a:spcAft>
              <a:buClr>
                <a:srgbClr val="002776"/>
              </a:buClr>
              <a:buFont typeface="Wingdings" panose="05000000000000000000" pitchFamily="2" charset="2"/>
              <a:buChar char="§"/>
            </a:pPr>
            <a:r>
              <a:rPr lang="en-US" sz="1400" kern="0" dirty="0">
                <a:solidFill>
                  <a:schemeClr val="bg1"/>
                </a:solidFill>
                <a:ea typeface="ＭＳ Ｐゴシック" pitchFamily="50" charset="-128"/>
              </a:rPr>
              <a:t>Value added service</a:t>
            </a:r>
          </a:p>
        </p:txBody>
      </p:sp>
      <p:pic>
        <p:nvPicPr>
          <p:cNvPr id="24" name="Picture 23">
            <a:extLst>
              <a:ext uri="{FF2B5EF4-FFF2-40B4-BE49-F238E27FC236}">
                <a16:creationId xmlns:a16="http://schemas.microsoft.com/office/drawing/2014/main" xmlns="" id="{37D4C61D-9B4B-4CEC-BC49-5A934C1FF8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79874" y="4289605"/>
            <a:ext cx="2598650" cy="1169894"/>
          </a:xfrm>
          <a:prstGeom prst="rect">
            <a:avLst/>
          </a:prstGeom>
        </p:spPr>
      </p:pic>
      <p:sp>
        <p:nvSpPr>
          <p:cNvPr id="16" name="TextBox 15">
            <a:extLst>
              <a:ext uri="{FF2B5EF4-FFF2-40B4-BE49-F238E27FC236}">
                <a16:creationId xmlns:a16="http://schemas.microsoft.com/office/drawing/2014/main" xmlns="" id="{A3708570-F89A-4E49-B96E-D42C9C91BACB}"/>
              </a:ext>
            </a:extLst>
          </p:cNvPr>
          <p:cNvSpPr txBox="1"/>
          <p:nvPr/>
        </p:nvSpPr>
        <p:spPr>
          <a:xfrm>
            <a:off x="2428875" y="814388"/>
            <a:ext cx="5863479" cy="523220"/>
          </a:xfrm>
          <a:prstGeom prst="rect">
            <a:avLst/>
          </a:prstGeom>
          <a:noFill/>
        </p:spPr>
        <p:txBody>
          <a:bodyPr wrap="square" rtlCol="0">
            <a:spAutoFit/>
          </a:bodyPr>
          <a:lstStyle/>
          <a:p>
            <a:pPr algn="ctr"/>
            <a:r>
              <a:rPr lang="en-IN" sz="2800" dirty="0">
                <a:solidFill>
                  <a:schemeClr val="bg1"/>
                </a:solidFill>
              </a:rPr>
              <a:t>Primary Stakeholders</a:t>
            </a:r>
          </a:p>
        </p:txBody>
      </p:sp>
    </p:spTree>
    <p:extLst>
      <p:ext uri="{BB962C8B-B14F-4D97-AF65-F5344CB8AC3E}">
        <p14:creationId xmlns:p14="http://schemas.microsoft.com/office/powerpoint/2010/main" val="41676885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894326" y="224714"/>
            <a:ext cx="8392674" cy="279165"/>
          </a:xfrm>
        </p:spPr>
        <p:txBody>
          <a:bodyPr>
            <a:normAutofit fontScale="90000"/>
          </a:bodyPr>
          <a:lstStyle/>
          <a:p>
            <a:pPr algn="ctr"/>
            <a:r>
              <a:rPr lang="en-US" sz="2400" b="1" dirty="0">
                <a:solidFill>
                  <a:schemeClr val="accent1"/>
                </a:solidFill>
              </a:rPr>
              <a:t>Primary Stake-Holders</a:t>
            </a:r>
          </a:p>
        </p:txBody>
      </p:sp>
      <p:sp>
        <p:nvSpPr>
          <p:cNvPr id="10" name="Rectangle 9"/>
          <p:cNvSpPr/>
          <p:nvPr/>
        </p:nvSpPr>
        <p:spPr bwMode="ltGray">
          <a:xfrm>
            <a:off x="1879866" y="1021280"/>
            <a:ext cx="2019782" cy="1460012"/>
          </a:xfrm>
          <a:prstGeom prst="rect">
            <a:avLst/>
          </a:prstGeom>
          <a:solidFill>
            <a:srgbClr val="00B0F0"/>
          </a:solidFill>
          <a:ln w="25400" cap="flat" cmpd="sng" algn="ctr">
            <a:solidFill>
              <a:schemeClr val="accent1"/>
            </a:solidFill>
            <a:prstDash val="solid"/>
          </a:ln>
          <a:effectLst/>
        </p:spPr>
        <p:txBody>
          <a:bodyPr anchor="ctr"/>
          <a:lstStyle/>
          <a:p>
            <a:pPr algn="ctr" fontAlgn="base">
              <a:spcBef>
                <a:spcPct val="20000"/>
              </a:spcBef>
              <a:spcAft>
                <a:spcPct val="0"/>
              </a:spcAft>
              <a:defRPr/>
            </a:pPr>
            <a:r>
              <a:rPr lang="en-US" b="1" kern="0" dirty="0">
                <a:solidFill>
                  <a:srgbClr val="FFFFFF"/>
                </a:solidFill>
              </a:rPr>
              <a:t>Telecom Companies</a:t>
            </a:r>
          </a:p>
        </p:txBody>
      </p:sp>
      <p:sp>
        <p:nvSpPr>
          <p:cNvPr id="11" name="Rectangle 10"/>
          <p:cNvSpPr/>
          <p:nvPr/>
        </p:nvSpPr>
        <p:spPr bwMode="ltGray">
          <a:xfrm>
            <a:off x="3899648" y="1000793"/>
            <a:ext cx="6360453" cy="1460012"/>
          </a:xfrm>
          <a:prstGeom prst="rect">
            <a:avLst/>
          </a:prstGeom>
          <a:noFill/>
          <a:ln w="19050" cap="flat" cmpd="sng" algn="ctr">
            <a:solidFill>
              <a:schemeClr val="accent1"/>
            </a:solidFill>
            <a:prstDash val="solid"/>
          </a:ln>
          <a:effectLst/>
        </p:spPr>
        <p:txBody>
          <a:bodyPr anchor="ctr"/>
          <a:lstStyle/>
          <a:p>
            <a:pPr marL="173037" lvl="1" indent="-171450" fontAlgn="base">
              <a:spcBef>
                <a:spcPts val="600"/>
              </a:spcBef>
              <a:spcAft>
                <a:spcPct val="0"/>
              </a:spcAft>
              <a:buClr>
                <a:srgbClr val="002776"/>
              </a:buClr>
              <a:buFont typeface="Wingdings" panose="05000000000000000000" pitchFamily="2" charset="2"/>
              <a:buChar char="§"/>
              <a:defRPr/>
            </a:pPr>
            <a:endParaRPr lang="en-US" sz="1400" kern="0" dirty="0">
              <a:solidFill>
                <a:srgbClr val="002776"/>
              </a:solidFill>
              <a:ea typeface="ＭＳ Ｐゴシック" pitchFamily="50" charset="-128"/>
            </a:endParaRPr>
          </a:p>
          <a:p>
            <a:pPr marL="173037" lvl="1" indent="-171450" fontAlgn="base">
              <a:spcBef>
                <a:spcPts val="600"/>
              </a:spcBef>
              <a:spcAft>
                <a:spcPct val="0"/>
              </a:spcAft>
              <a:buClr>
                <a:srgbClr val="002776"/>
              </a:buClr>
              <a:buFont typeface="Wingdings" panose="05000000000000000000" pitchFamily="2" charset="2"/>
              <a:buChar char="§"/>
              <a:defRPr/>
            </a:pPr>
            <a:r>
              <a:rPr lang="en-US" sz="1400" kern="0" dirty="0">
                <a:solidFill>
                  <a:srgbClr val="002776"/>
                </a:solidFill>
                <a:ea typeface="ＭＳ Ｐゴシック" pitchFamily="50" charset="-128"/>
              </a:rPr>
              <a:t>Throttle overall sales.</a:t>
            </a:r>
          </a:p>
          <a:p>
            <a:pPr marL="173037" lvl="1" indent="-171450" fontAlgn="base">
              <a:spcBef>
                <a:spcPts val="600"/>
              </a:spcBef>
              <a:spcAft>
                <a:spcPct val="0"/>
              </a:spcAft>
              <a:buClr>
                <a:srgbClr val="002776"/>
              </a:buClr>
              <a:buFont typeface="Wingdings" panose="05000000000000000000" pitchFamily="2" charset="2"/>
              <a:buChar char="§"/>
              <a:defRPr/>
            </a:pPr>
            <a:r>
              <a:rPr lang="en-US" sz="1400" kern="0" dirty="0">
                <a:solidFill>
                  <a:srgbClr val="002776"/>
                </a:solidFill>
                <a:ea typeface="ＭＳ Ｐゴシック" pitchFamily="50" charset="-128"/>
              </a:rPr>
              <a:t>Increased customer engagement</a:t>
            </a:r>
          </a:p>
          <a:p>
            <a:pPr marL="173037" lvl="1" indent="-171450" fontAlgn="base">
              <a:spcBef>
                <a:spcPts val="600"/>
              </a:spcBef>
              <a:spcAft>
                <a:spcPct val="0"/>
              </a:spcAft>
              <a:buClr>
                <a:srgbClr val="002776"/>
              </a:buClr>
              <a:buFont typeface="Wingdings" panose="05000000000000000000" pitchFamily="2" charset="2"/>
              <a:buChar char="§"/>
              <a:defRPr/>
            </a:pPr>
            <a:r>
              <a:rPr lang="en-US" sz="1400" kern="0" dirty="0">
                <a:solidFill>
                  <a:srgbClr val="002776"/>
                </a:solidFill>
                <a:ea typeface="ＭＳ Ｐゴシック" pitchFamily="50" charset="-128"/>
              </a:rPr>
              <a:t>Limited risk of ill-effects</a:t>
            </a:r>
          </a:p>
          <a:p>
            <a:pPr marL="173037" lvl="1" indent="-171450" fontAlgn="base">
              <a:spcBef>
                <a:spcPts val="600"/>
              </a:spcBef>
              <a:spcAft>
                <a:spcPct val="0"/>
              </a:spcAft>
              <a:buClr>
                <a:srgbClr val="002776"/>
              </a:buClr>
              <a:buFont typeface="Wingdings" panose="05000000000000000000" pitchFamily="2" charset="2"/>
              <a:buChar char="§"/>
              <a:defRPr/>
            </a:pPr>
            <a:r>
              <a:rPr lang="en-US" sz="1400" kern="0" dirty="0">
                <a:solidFill>
                  <a:srgbClr val="002776"/>
                </a:solidFill>
                <a:ea typeface="ＭＳ Ｐゴシック" pitchFamily="50" charset="-128"/>
              </a:rPr>
              <a:t>Flexibility to scale up</a:t>
            </a:r>
          </a:p>
          <a:p>
            <a:pPr marL="1587" lvl="1" fontAlgn="base">
              <a:spcBef>
                <a:spcPts val="1200"/>
              </a:spcBef>
              <a:spcAft>
                <a:spcPct val="0"/>
              </a:spcAft>
              <a:buClr>
                <a:srgbClr val="002776"/>
              </a:buClr>
              <a:defRPr/>
            </a:pPr>
            <a:endParaRPr lang="en-US" sz="1400" kern="0" dirty="0">
              <a:solidFill>
                <a:srgbClr val="002776"/>
              </a:solidFill>
              <a:latin typeface="+mj-lt"/>
              <a:ea typeface="ＭＳ Ｐゴシック" pitchFamily="50" charset="-128"/>
            </a:endParaRPr>
          </a:p>
        </p:txBody>
      </p:sp>
      <p:sp>
        <p:nvSpPr>
          <p:cNvPr id="12" name="Rectangle 11"/>
          <p:cNvSpPr/>
          <p:nvPr/>
        </p:nvSpPr>
        <p:spPr bwMode="ltGray">
          <a:xfrm>
            <a:off x="1888831" y="2998694"/>
            <a:ext cx="2010817" cy="1448144"/>
          </a:xfrm>
          <a:prstGeom prst="rect">
            <a:avLst/>
          </a:prstGeom>
          <a:solidFill>
            <a:srgbClr val="00B0F0"/>
          </a:solidFill>
          <a:ln w="25400" cap="flat" cmpd="sng" algn="ctr">
            <a:solidFill>
              <a:schemeClr val="accent1"/>
            </a:solidFill>
            <a:prstDash val="solid"/>
          </a:ln>
          <a:effectLst/>
        </p:spPr>
        <p:txBody>
          <a:bodyPr anchor="ctr"/>
          <a:lstStyle/>
          <a:p>
            <a:pPr algn="ctr" fontAlgn="base">
              <a:spcBef>
                <a:spcPct val="20000"/>
              </a:spcBef>
              <a:spcAft>
                <a:spcPct val="0"/>
              </a:spcAft>
            </a:pPr>
            <a:r>
              <a:rPr lang="en-US" b="1" kern="0" dirty="0">
                <a:solidFill>
                  <a:srgbClr val="FFFFFF"/>
                </a:solidFill>
              </a:rPr>
              <a:t>Consumers</a:t>
            </a:r>
          </a:p>
        </p:txBody>
      </p:sp>
      <p:sp>
        <p:nvSpPr>
          <p:cNvPr id="13" name="Rectangle 12"/>
          <p:cNvSpPr/>
          <p:nvPr/>
        </p:nvSpPr>
        <p:spPr bwMode="ltGray">
          <a:xfrm>
            <a:off x="3899648" y="2998694"/>
            <a:ext cx="6387353" cy="1447800"/>
          </a:xfrm>
          <a:prstGeom prst="rect">
            <a:avLst/>
          </a:prstGeom>
          <a:noFill/>
          <a:ln w="19050" cap="flat" cmpd="sng" algn="ctr">
            <a:solidFill>
              <a:schemeClr val="accent1"/>
            </a:solidFill>
            <a:prstDash val="solid"/>
          </a:ln>
          <a:effectLst/>
        </p:spPr>
        <p:txBody>
          <a:bodyPr anchor="ctr"/>
          <a:lstStyle/>
          <a:p>
            <a:pPr marL="173037" lvl="1" indent="-171450" fontAlgn="base">
              <a:spcBef>
                <a:spcPts val="600"/>
              </a:spcBef>
              <a:spcAft>
                <a:spcPct val="0"/>
              </a:spcAft>
              <a:buClr>
                <a:srgbClr val="002776"/>
              </a:buClr>
              <a:buFont typeface="Wingdings" panose="05000000000000000000" pitchFamily="2" charset="2"/>
              <a:buChar char="§"/>
            </a:pPr>
            <a:r>
              <a:rPr lang="en-US" sz="1400" kern="0" dirty="0">
                <a:solidFill>
                  <a:srgbClr val="002776"/>
                </a:solidFill>
                <a:ea typeface="ＭＳ Ｐゴシック" pitchFamily="50" charset="-128"/>
              </a:rPr>
              <a:t>Improved overall quality of healthcare.</a:t>
            </a:r>
          </a:p>
          <a:p>
            <a:pPr marL="173037" lvl="1" indent="-171450" fontAlgn="base">
              <a:spcBef>
                <a:spcPts val="600"/>
              </a:spcBef>
              <a:spcAft>
                <a:spcPct val="0"/>
              </a:spcAft>
              <a:buClr>
                <a:srgbClr val="002776"/>
              </a:buClr>
              <a:buFont typeface="Wingdings" panose="05000000000000000000" pitchFamily="2" charset="2"/>
              <a:buChar char="§"/>
            </a:pPr>
            <a:r>
              <a:rPr lang="en-US" sz="1400" kern="0" dirty="0">
                <a:solidFill>
                  <a:srgbClr val="002776"/>
                </a:solidFill>
                <a:ea typeface="ＭＳ Ｐゴシック" pitchFamily="50" charset="-128"/>
              </a:rPr>
              <a:t>Mitigate risk of re-hospitalizations.</a:t>
            </a:r>
          </a:p>
          <a:p>
            <a:pPr marL="173037" lvl="1" indent="-171450" fontAlgn="base">
              <a:spcBef>
                <a:spcPts val="600"/>
              </a:spcBef>
              <a:spcAft>
                <a:spcPct val="0"/>
              </a:spcAft>
              <a:buClr>
                <a:srgbClr val="002776"/>
              </a:buClr>
              <a:buFont typeface="Wingdings" panose="05000000000000000000" pitchFamily="2" charset="2"/>
              <a:buChar char="§"/>
            </a:pPr>
            <a:r>
              <a:rPr lang="en-US" sz="1400" kern="0" dirty="0">
                <a:solidFill>
                  <a:srgbClr val="002776"/>
                </a:solidFill>
                <a:ea typeface="ＭＳ Ｐゴシック" pitchFamily="50" charset="-128"/>
              </a:rPr>
              <a:t>Decreased costs of healthcare. </a:t>
            </a:r>
          </a:p>
        </p:txBody>
      </p:sp>
      <p:pic>
        <p:nvPicPr>
          <p:cNvPr id="3" name="Picture 2">
            <a:extLst>
              <a:ext uri="{FF2B5EF4-FFF2-40B4-BE49-F238E27FC236}">
                <a16:creationId xmlns:a16="http://schemas.microsoft.com/office/drawing/2014/main" xmlns="" id="{FDAAE8F2-3238-4B57-886D-385BC8B64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199" y="1021281"/>
            <a:ext cx="2944901" cy="1439524"/>
          </a:xfrm>
          <a:prstGeom prst="rect">
            <a:avLst/>
          </a:prstGeom>
        </p:spPr>
      </p:pic>
      <p:pic>
        <p:nvPicPr>
          <p:cNvPr id="5" name="Picture 4">
            <a:extLst>
              <a:ext uri="{FF2B5EF4-FFF2-40B4-BE49-F238E27FC236}">
                <a16:creationId xmlns:a16="http://schemas.microsoft.com/office/drawing/2014/main" xmlns="" id="{CB57B407-7049-4457-99CD-61A96BC9DD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3046153"/>
            <a:ext cx="2971800" cy="1400341"/>
          </a:xfrm>
          <a:prstGeom prst="rect">
            <a:avLst/>
          </a:prstGeom>
        </p:spPr>
      </p:pic>
      <p:pic>
        <p:nvPicPr>
          <p:cNvPr id="15" name="Picture 14">
            <a:extLst>
              <a:ext uri="{FF2B5EF4-FFF2-40B4-BE49-F238E27FC236}">
                <a16:creationId xmlns:a16="http://schemas.microsoft.com/office/drawing/2014/main" xmlns="" id="{4CA83FB2-704E-4978-BB55-23E63A7F34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8737"/>
            <a:ext cx="12192000" cy="6853551"/>
          </a:xfrm>
          <a:prstGeom prst="rect">
            <a:avLst/>
          </a:prstGeom>
        </p:spPr>
      </p:pic>
      <p:sp>
        <p:nvSpPr>
          <p:cNvPr id="16" name="TextBox 15">
            <a:extLst>
              <a:ext uri="{FF2B5EF4-FFF2-40B4-BE49-F238E27FC236}">
                <a16:creationId xmlns:a16="http://schemas.microsoft.com/office/drawing/2014/main" xmlns="" id="{A3708570-F89A-4E49-B96E-D42C9C91BACB}"/>
              </a:ext>
            </a:extLst>
          </p:cNvPr>
          <p:cNvSpPr txBox="1"/>
          <p:nvPr/>
        </p:nvSpPr>
        <p:spPr>
          <a:xfrm>
            <a:off x="2482907" y="615246"/>
            <a:ext cx="5863479" cy="523220"/>
          </a:xfrm>
          <a:prstGeom prst="rect">
            <a:avLst/>
          </a:prstGeom>
          <a:noFill/>
        </p:spPr>
        <p:txBody>
          <a:bodyPr wrap="square" rtlCol="0">
            <a:spAutoFit/>
          </a:bodyPr>
          <a:lstStyle/>
          <a:p>
            <a:pPr algn="ctr"/>
            <a:r>
              <a:rPr lang="en-IN" sz="2800" dirty="0">
                <a:solidFill>
                  <a:schemeClr val="bg1"/>
                </a:solidFill>
              </a:rPr>
              <a:t>Solving the problem</a:t>
            </a:r>
          </a:p>
        </p:txBody>
      </p:sp>
      <p:sp>
        <p:nvSpPr>
          <p:cNvPr id="17" name="Chevron 38">
            <a:extLst>
              <a:ext uri="{FF2B5EF4-FFF2-40B4-BE49-F238E27FC236}">
                <a16:creationId xmlns:a16="http://schemas.microsoft.com/office/drawing/2014/main" xmlns="" id="{D005F2AA-5D80-4978-A63B-4CA0BF9C0BB9}"/>
              </a:ext>
            </a:extLst>
          </p:cNvPr>
          <p:cNvSpPr/>
          <p:nvPr/>
        </p:nvSpPr>
        <p:spPr>
          <a:xfrm>
            <a:off x="1064108" y="2262830"/>
            <a:ext cx="2525360" cy="1808558"/>
          </a:xfrm>
          <a:prstGeom prst="chevron">
            <a:avLst/>
          </a:prstGeom>
          <a:solidFill>
            <a:schemeClr val="bg1">
              <a:lumMod val="5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Raw Data</a:t>
            </a:r>
          </a:p>
        </p:txBody>
      </p:sp>
      <p:sp>
        <p:nvSpPr>
          <p:cNvPr id="25" name="Chevron 39">
            <a:extLst>
              <a:ext uri="{FF2B5EF4-FFF2-40B4-BE49-F238E27FC236}">
                <a16:creationId xmlns:a16="http://schemas.microsoft.com/office/drawing/2014/main" xmlns="" id="{1DE190D7-4002-441F-8580-A946FF206E89}"/>
              </a:ext>
            </a:extLst>
          </p:cNvPr>
          <p:cNvSpPr/>
          <p:nvPr/>
        </p:nvSpPr>
        <p:spPr>
          <a:xfrm>
            <a:off x="6484641" y="2138479"/>
            <a:ext cx="3938809" cy="1808360"/>
          </a:xfrm>
          <a:prstGeom prst="chevron">
            <a:avLst/>
          </a:prstGeom>
          <a:solidFill>
            <a:srgbClr val="81BC00">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Consumer churn list</a:t>
            </a:r>
          </a:p>
        </p:txBody>
      </p:sp>
      <p:sp>
        <p:nvSpPr>
          <p:cNvPr id="27" name="Chevron 40">
            <a:extLst>
              <a:ext uri="{FF2B5EF4-FFF2-40B4-BE49-F238E27FC236}">
                <a16:creationId xmlns:a16="http://schemas.microsoft.com/office/drawing/2014/main" xmlns="" id="{77FBE153-4204-4706-98B2-9567C71968A8}"/>
              </a:ext>
            </a:extLst>
          </p:cNvPr>
          <p:cNvSpPr/>
          <p:nvPr/>
        </p:nvSpPr>
        <p:spPr>
          <a:xfrm>
            <a:off x="3364428" y="2221634"/>
            <a:ext cx="3283562" cy="1804485"/>
          </a:xfrm>
          <a:prstGeom prst="chevron">
            <a:avLst/>
          </a:prstGeom>
          <a:solidFill>
            <a:srgbClr val="00A1DE">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Math model (Using Python)</a:t>
            </a:r>
          </a:p>
        </p:txBody>
      </p:sp>
    </p:spTree>
    <p:extLst>
      <p:ext uri="{BB962C8B-B14F-4D97-AF65-F5344CB8AC3E}">
        <p14:creationId xmlns:p14="http://schemas.microsoft.com/office/powerpoint/2010/main" val="13698790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xmlns=""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1F26C4-0AAA-416B-9719-F700740C1EB9}"/>
              </a:ext>
            </a:extLst>
          </p:cNvPr>
          <p:cNvSpPr>
            <a:spLocks noGrp="1"/>
          </p:cNvSpPr>
          <p:nvPr>
            <p:ph type="title"/>
          </p:nvPr>
        </p:nvSpPr>
        <p:spPr>
          <a:xfrm>
            <a:off x="4574381" y="114300"/>
            <a:ext cx="3043237" cy="877888"/>
          </a:xfrm>
          <a:solidFill>
            <a:schemeClr val="bg2">
              <a:lumMod val="25000"/>
              <a:alpha val="40000"/>
            </a:schemeClr>
          </a:solidFill>
        </p:spPr>
        <p:txBody>
          <a:bodyPr/>
          <a:lstStyle/>
          <a:p>
            <a:pPr algn="ctr"/>
            <a:r>
              <a:rPr lang="en-IN" dirty="0">
                <a:solidFill>
                  <a:schemeClr val="bg1"/>
                </a:solidFill>
              </a:rPr>
              <a:t>Persona</a:t>
            </a:r>
          </a:p>
        </p:txBody>
      </p:sp>
      <p:pic>
        <p:nvPicPr>
          <p:cNvPr id="8" name="Content Placeholder 7">
            <a:extLst>
              <a:ext uri="{FF2B5EF4-FFF2-40B4-BE49-F238E27FC236}">
                <a16:creationId xmlns:a16="http://schemas.microsoft.com/office/drawing/2014/main" xmlns="" id="{4F29E772-0F1D-4E11-8737-DBEF31801EFC}"/>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b="7396"/>
          <a:stretch/>
        </p:blipFill>
        <p:spPr>
          <a:xfrm>
            <a:off x="8234361" y="992188"/>
            <a:ext cx="2895600" cy="1561231"/>
          </a:xfrm>
        </p:spPr>
      </p:pic>
      <p:sp>
        <p:nvSpPr>
          <p:cNvPr id="9" name="TextBox 8">
            <a:extLst>
              <a:ext uri="{FF2B5EF4-FFF2-40B4-BE49-F238E27FC236}">
                <a16:creationId xmlns:a16="http://schemas.microsoft.com/office/drawing/2014/main" xmlns="" id="{FD30CBFE-5A80-4099-8C0C-2D6EDCF7984B}"/>
              </a:ext>
            </a:extLst>
          </p:cNvPr>
          <p:cNvSpPr txBox="1"/>
          <p:nvPr/>
        </p:nvSpPr>
        <p:spPr>
          <a:xfrm>
            <a:off x="464342" y="2857500"/>
            <a:ext cx="5000625" cy="3754874"/>
          </a:xfrm>
          <a:prstGeom prst="rect">
            <a:avLst/>
          </a:prstGeom>
          <a:solidFill>
            <a:schemeClr val="bg2">
              <a:lumMod val="25000"/>
              <a:alpha val="45000"/>
            </a:schemeClr>
          </a:solidFill>
          <a:effectLst>
            <a:outerShdw blurRad="50800" dist="50800" dir="5400000" algn="ctr" rotWithShape="0">
              <a:schemeClr val="tx2">
                <a:lumMod val="75000"/>
              </a:schemeClr>
            </a:outerShdw>
          </a:effectLst>
        </p:spPr>
        <p:txBody>
          <a:bodyPr wrap="square" rtlCol="0">
            <a:spAutoFit/>
          </a:bodyPr>
          <a:lstStyle/>
          <a:p>
            <a:pPr algn="ctr"/>
            <a:r>
              <a:rPr lang="en-IN" sz="2000" dirty="0">
                <a:solidFill>
                  <a:schemeClr val="bg1"/>
                </a:solidFill>
              </a:rPr>
              <a:t>     </a:t>
            </a:r>
            <a:r>
              <a:rPr lang="en-IN" sz="2000" b="1" dirty="0">
                <a:solidFill>
                  <a:schemeClr val="bg1"/>
                </a:solidFill>
              </a:rPr>
              <a:t>Melissa and John</a:t>
            </a:r>
          </a:p>
          <a:p>
            <a:pPr marL="285750" indent="-285750">
              <a:buFont typeface="Arial" panose="020B0604020202020204" pitchFamily="34" charset="0"/>
              <a:buChar char="•"/>
            </a:pPr>
            <a:r>
              <a:rPr lang="en-IN" sz="2000" dirty="0">
                <a:solidFill>
                  <a:schemeClr val="bg1"/>
                </a:solidFill>
              </a:rPr>
              <a:t>Age 24 and 26</a:t>
            </a:r>
          </a:p>
          <a:p>
            <a:pPr marL="285750" indent="-285750">
              <a:buFont typeface="Arial" panose="020B0604020202020204" pitchFamily="34" charset="0"/>
              <a:buChar char="•"/>
            </a:pPr>
            <a:r>
              <a:rPr lang="en-IN" sz="2000" dirty="0">
                <a:solidFill>
                  <a:schemeClr val="bg1"/>
                </a:solidFill>
              </a:rPr>
              <a:t>Large friend circle</a:t>
            </a:r>
          </a:p>
          <a:p>
            <a:pPr marL="285750" indent="-285750">
              <a:buFont typeface="Arial" panose="020B0604020202020204" pitchFamily="34" charset="0"/>
              <a:buChar char="•"/>
            </a:pPr>
            <a:r>
              <a:rPr lang="en-IN" sz="2000" dirty="0">
                <a:solidFill>
                  <a:schemeClr val="bg1"/>
                </a:solidFill>
              </a:rPr>
              <a:t>More mobile communication with people</a:t>
            </a:r>
          </a:p>
          <a:p>
            <a:pPr marL="285750" indent="-285750">
              <a:buFont typeface="Arial" panose="020B0604020202020204" pitchFamily="34" charset="0"/>
              <a:buChar char="•"/>
            </a:pPr>
            <a:r>
              <a:rPr lang="en-IN" sz="2000" dirty="0">
                <a:solidFill>
                  <a:schemeClr val="bg1"/>
                </a:solidFill>
              </a:rPr>
              <a:t>Internet for entertainment (Music, Videos ,skype, social network and education.</a:t>
            </a:r>
          </a:p>
          <a:p>
            <a:pPr marL="285750" indent="-285750">
              <a:buFont typeface="Arial" panose="020B0604020202020204" pitchFamily="34" charset="0"/>
              <a:buChar char="•"/>
            </a:pPr>
            <a:r>
              <a:rPr lang="en-IN" sz="2000" dirty="0">
                <a:solidFill>
                  <a:schemeClr val="bg1"/>
                </a:solidFill>
              </a:rPr>
              <a:t>Streaming platforms like Amazon Prime, Netflix, YouTube</a:t>
            </a:r>
          </a:p>
          <a:p>
            <a:pPr marL="285750" indent="-285750">
              <a:buFont typeface="Arial" panose="020B0604020202020204" pitchFamily="34" charset="0"/>
              <a:buChar char="•"/>
            </a:pPr>
            <a:r>
              <a:rPr lang="en-IN" sz="2000" dirty="0">
                <a:solidFill>
                  <a:schemeClr val="bg1"/>
                </a:solidFill>
              </a:rPr>
              <a:t>Usage of multiple internet based gadgets</a:t>
            </a:r>
          </a:p>
          <a:p>
            <a:pPr marL="285750" indent="-285750">
              <a:buFont typeface="Arial" panose="020B0604020202020204" pitchFamily="34" charset="0"/>
              <a:buChar char="•"/>
            </a:pPr>
            <a:r>
              <a:rPr lang="en-IN" sz="2000" dirty="0">
                <a:solidFill>
                  <a:schemeClr val="bg1"/>
                </a:solidFill>
              </a:rPr>
              <a:t>High expectations from the service provider at affordable rates</a:t>
            </a:r>
          </a:p>
          <a:p>
            <a:endParaRPr lang="en-IN" dirty="0"/>
          </a:p>
        </p:txBody>
      </p:sp>
      <p:sp>
        <p:nvSpPr>
          <p:cNvPr id="10" name="TextBox 9">
            <a:extLst>
              <a:ext uri="{FF2B5EF4-FFF2-40B4-BE49-F238E27FC236}">
                <a16:creationId xmlns:a16="http://schemas.microsoft.com/office/drawing/2014/main" xmlns="" id="{11FC7A52-83DE-4398-B0BA-846A6AEB86C3}"/>
              </a:ext>
            </a:extLst>
          </p:cNvPr>
          <p:cNvSpPr txBox="1"/>
          <p:nvPr/>
        </p:nvSpPr>
        <p:spPr>
          <a:xfrm>
            <a:off x="6924676" y="2857500"/>
            <a:ext cx="5000625" cy="3852000"/>
          </a:xfrm>
          <a:prstGeom prst="rect">
            <a:avLst/>
          </a:prstGeom>
          <a:solidFill>
            <a:schemeClr val="bg2">
              <a:lumMod val="25000"/>
              <a:alpha val="45000"/>
            </a:schemeClr>
          </a:solidFill>
          <a:effectLst>
            <a:outerShdw blurRad="50800" dist="50800" dir="5400000" algn="ctr" rotWithShape="0">
              <a:schemeClr val="tx2">
                <a:lumMod val="75000"/>
              </a:schemeClr>
            </a:outerShdw>
          </a:effectLst>
        </p:spPr>
        <p:txBody>
          <a:bodyPr wrap="square" rtlCol="0">
            <a:spAutoFit/>
          </a:bodyPr>
          <a:lstStyle/>
          <a:p>
            <a:pPr algn="ctr"/>
            <a:r>
              <a:rPr lang="en-IN" sz="2000" b="1" dirty="0">
                <a:solidFill>
                  <a:schemeClr val="bg1"/>
                </a:solidFill>
              </a:rPr>
              <a:t>Peter and Aoife</a:t>
            </a:r>
          </a:p>
          <a:p>
            <a:pPr marL="342900" indent="-342900">
              <a:buFont typeface="Arial" panose="020B0604020202020204" pitchFamily="34" charset="0"/>
              <a:buChar char="•"/>
            </a:pPr>
            <a:r>
              <a:rPr lang="en-IN" sz="2000" dirty="0">
                <a:solidFill>
                  <a:schemeClr val="bg1"/>
                </a:solidFill>
              </a:rPr>
              <a:t>Age 65 and 62</a:t>
            </a:r>
          </a:p>
          <a:p>
            <a:pPr marL="342900" indent="-342900">
              <a:buFont typeface="Arial" panose="020B0604020202020204" pitchFamily="34" charset="0"/>
              <a:buChar char="•"/>
            </a:pPr>
            <a:r>
              <a:rPr lang="en-IN" sz="2000" dirty="0">
                <a:solidFill>
                  <a:schemeClr val="bg1"/>
                </a:solidFill>
              </a:rPr>
              <a:t>Not too social</a:t>
            </a:r>
          </a:p>
          <a:p>
            <a:pPr marL="342900" indent="-342900">
              <a:buFont typeface="Arial" panose="020B0604020202020204" pitchFamily="34" charset="0"/>
              <a:buChar char="•"/>
            </a:pPr>
            <a:r>
              <a:rPr lang="en-IN" sz="2000" dirty="0">
                <a:solidFill>
                  <a:schemeClr val="bg1"/>
                </a:solidFill>
              </a:rPr>
              <a:t>Using phone for basic purpose like calling and texting</a:t>
            </a:r>
          </a:p>
          <a:p>
            <a:pPr marL="342900" indent="-342900">
              <a:buFont typeface="Arial" panose="020B0604020202020204" pitchFamily="34" charset="0"/>
              <a:buChar char="•"/>
            </a:pPr>
            <a:r>
              <a:rPr lang="en-IN" sz="2000" dirty="0">
                <a:solidFill>
                  <a:schemeClr val="bg1"/>
                </a:solidFill>
              </a:rPr>
              <a:t>Limited internet usage</a:t>
            </a:r>
          </a:p>
          <a:p>
            <a:pPr marL="342900" indent="-342900">
              <a:buFont typeface="Arial" panose="020B0604020202020204" pitchFamily="34" charset="0"/>
              <a:buChar char="•"/>
            </a:pPr>
            <a:r>
              <a:rPr lang="en-IN" sz="2000" dirty="0">
                <a:solidFill>
                  <a:schemeClr val="bg1"/>
                </a:solidFill>
              </a:rPr>
              <a:t>Moderate expectations</a:t>
            </a:r>
          </a:p>
          <a:p>
            <a:pPr marL="342900" indent="-342900">
              <a:buFont typeface="Arial" panose="020B0604020202020204" pitchFamily="34" charset="0"/>
              <a:buChar char="•"/>
            </a:pPr>
            <a:r>
              <a:rPr lang="en-IN" sz="2000" dirty="0">
                <a:solidFill>
                  <a:schemeClr val="bg1"/>
                </a:solidFill>
              </a:rPr>
              <a:t>Limited use of internet based gadgets</a:t>
            </a:r>
          </a:p>
          <a:p>
            <a:endParaRPr lang="en-IN" dirty="0"/>
          </a:p>
        </p:txBody>
      </p:sp>
      <p:sp>
        <p:nvSpPr>
          <p:cNvPr id="3" name="Content Placeholder 2"/>
          <p:cNvSpPr>
            <a:spLocks noGrp="1"/>
          </p:cNvSpPr>
          <p:nvPr>
            <p:ph sz="half" idx="1"/>
          </p:nvPr>
        </p:nvSpPr>
        <p:spPr/>
        <p:txBody>
          <a:bodyPr/>
          <a:lstStyle/>
          <a:p>
            <a:endParaRPr lang="en-IN" dirty="0"/>
          </a:p>
        </p:txBody>
      </p:sp>
      <p:pic>
        <p:nvPicPr>
          <p:cNvPr id="4" name="Picture 3"/>
          <p:cNvPicPr>
            <a:picLocks noChangeAspect="1"/>
          </p:cNvPicPr>
          <p:nvPr/>
        </p:nvPicPr>
        <p:blipFill>
          <a:blip r:embed="rId5"/>
          <a:stretch>
            <a:fillRect/>
          </a:stretch>
        </p:blipFill>
        <p:spPr>
          <a:xfrm>
            <a:off x="1188768" y="875489"/>
            <a:ext cx="2945488" cy="1546600"/>
          </a:xfrm>
          <a:prstGeom prst="rect">
            <a:avLst/>
          </a:prstGeom>
        </p:spPr>
      </p:pic>
    </p:spTree>
    <p:extLst>
      <p:ext uri="{BB962C8B-B14F-4D97-AF65-F5344CB8AC3E}">
        <p14:creationId xmlns:p14="http://schemas.microsoft.com/office/powerpoint/2010/main" val="1698527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37E9D1-2E55-4F2F-950B-8B5DE5C5C2F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xmlns="" id="{FFFBB8EA-4643-4679-BFE9-33F060BAD1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04" y="0"/>
            <a:ext cx="12330732" cy="6879602"/>
          </a:xfrm>
        </p:spPr>
      </p:pic>
      <p:sp>
        <p:nvSpPr>
          <p:cNvPr id="9" name="TextBox 8">
            <a:extLst>
              <a:ext uri="{FF2B5EF4-FFF2-40B4-BE49-F238E27FC236}">
                <a16:creationId xmlns:a16="http://schemas.microsoft.com/office/drawing/2014/main" xmlns="" id="{516A73CE-E65C-4326-B017-9EB58E8F63ED}"/>
              </a:ext>
            </a:extLst>
          </p:cNvPr>
          <p:cNvSpPr txBox="1"/>
          <p:nvPr/>
        </p:nvSpPr>
        <p:spPr>
          <a:xfrm>
            <a:off x="-25004" y="2055813"/>
            <a:ext cx="11763376" cy="1631216"/>
          </a:xfrm>
          <a:prstGeom prst="rect">
            <a:avLst/>
          </a:prstGeom>
          <a:solidFill>
            <a:schemeClr val="tx1">
              <a:lumMod val="75000"/>
              <a:lumOff val="25000"/>
              <a:alpha val="38000"/>
            </a:schemeClr>
          </a:solidFill>
          <a:effectLst>
            <a:outerShdw blurRad="50800" dist="50800" dir="5400000" algn="ctr" rotWithShape="0">
              <a:srgbClr val="000000"/>
            </a:outerShdw>
          </a:effectLst>
        </p:spPr>
        <p:txBody>
          <a:bodyPr wrap="square" rtlCol="0">
            <a:spAutoFit/>
          </a:bodyPr>
          <a:lstStyle/>
          <a:p>
            <a:r>
              <a:rPr lang="en-IN" sz="2000" dirty="0">
                <a:solidFill>
                  <a:schemeClr val="bg1"/>
                </a:solidFill>
              </a:rPr>
              <a:t>                                                                       </a:t>
            </a:r>
            <a:r>
              <a:rPr lang="en-IN" sz="6000" dirty="0">
                <a:solidFill>
                  <a:schemeClr val="bg1"/>
                </a:solidFill>
              </a:rPr>
              <a:t>Solution Demo</a:t>
            </a:r>
            <a:endParaRPr lang="en-IN" sz="6000" b="1" dirty="0">
              <a:solidFill>
                <a:schemeClr val="bg1"/>
              </a:solidFill>
            </a:endParaRPr>
          </a:p>
          <a:p>
            <a:endParaRPr lang="en-IN" sz="2000" dirty="0">
              <a:solidFill>
                <a:schemeClr val="bg1"/>
              </a:solidFill>
            </a:endParaRPr>
          </a:p>
          <a:p>
            <a:endParaRPr lang="en-IN" sz="2000" dirty="0">
              <a:solidFill>
                <a:schemeClr val="bg1"/>
              </a:solidFill>
            </a:endParaRPr>
          </a:p>
        </p:txBody>
      </p:sp>
    </p:spTree>
    <p:extLst>
      <p:ext uri="{BB962C8B-B14F-4D97-AF65-F5344CB8AC3E}">
        <p14:creationId xmlns:p14="http://schemas.microsoft.com/office/powerpoint/2010/main" val="2986727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880</TotalTime>
  <Words>901</Words>
  <Application>Microsoft Office PowerPoint</Application>
  <PresentationFormat>Widescreen</PresentationFormat>
  <Paragraphs>105</Paragraphs>
  <Slides>14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ＭＳ Ｐゴシック</vt: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Primary Stake-Holders</vt:lpstr>
      <vt:lpstr>Primary Stake-Holders</vt:lpstr>
      <vt:lpstr>Persona</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SOURAV</dc:creator>
  <cp:lastModifiedBy>Microsoft account</cp:lastModifiedBy>
  <cp:revision>27</cp:revision>
  <dcterms:created xsi:type="dcterms:W3CDTF">2020-04-06T02:31:29Z</dcterms:created>
  <dcterms:modified xsi:type="dcterms:W3CDTF">2020-04-06T20:16:10Z</dcterms:modified>
</cp:coreProperties>
</file>